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1" r:id="rId2"/>
    <p:sldId id="326" r:id="rId3"/>
    <p:sldId id="349" r:id="rId4"/>
    <p:sldId id="350" r:id="rId5"/>
    <p:sldId id="286" r:id="rId6"/>
    <p:sldId id="296" r:id="rId7"/>
    <p:sldId id="297" r:id="rId8"/>
    <p:sldId id="287" r:id="rId9"/>
    <p:sldId id="293" r:id="rId10"/>
    <p:sldId id="289" r:id="rId11"/>
    <p:sldId id="339" r:id="rId12"/>
    <p:sldId id="284" r:id="rId13"/>
    <p:sldId id="332" r:id="rId14"/>
    <p:sldId id="285" r:id="rId15"/>
    <p:sldId id="295" r:id="rId16"/>
    <p:sldId id="330" r:id="rId17"/>
    <p:sldId id="342" r:id="rId18"/>
    <p:sldId id="343" r:id="rId19"/>
    <p:sldId id="265" r:id="rId20"/>
    <p:sldId id="347" r:id="rId21"/>
    <p:sldId id="346" r:id="rId22"/>
    <p:sldId id="348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  <a:srgbClr val="5D832F"/>
    <a:srgbClr val="52B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DERAZIONE ITALIANA METALMECCANICI FROSINONE" userId="b31170939277bb8b" providerId="LiveId" clId="{41A495EE-283A-465E-B474-E6D7A26869C1}"/>
    <pc:docChg chg="delSld">
      <pc:chgData name="FEDERAZIONE ITALIANA METALMECCANICI FROSINONE" userId="b31170939277bb8b" providerId="LiveId" clId="{41A495EE-283A-465E-B474-E6D7A26869C1}" dt="2019-03-04T14:05:56.256" v="7" actId="2696"/>
      <pc:docMkLst>
        <pc:docMk/>
      </pc:docMkLst>
      <pc:sldChg chg="del">
        <pc:chgData name="FEDERAZIONE ITALIANA METALMECCANICI FROSINONE" userId="b31170939277bb8b" providerId="LiveId" clId="{41A495EE-283A-465E-B474-E6D7A26869C1}" dt="2019-03-04T14:01:25.629" v="0" actId="2696"/>
        <pc:sldMkLst>
          <pc:docMk/>
          <pc:sldMk cId="1467919565" sldId="331"/>
        </pc:sldMkLst>
      </pc:sldChg>
      <pc:sldChg chg="del">
        <pc:chgData name="FEDERAZIONE ITALIANA METALMECCANICI FROSINONE" userId="b31170939277bb8b" providerId="LiveId" clId="{41A495EE-283A-465E-B474-E6D7A26869C1}" dt="2019-03-04T14:05:48.268" v="4" actId="2696"/>
        <pc:sldMkLst>
          <pc:docMk/>
          <pc:sldMk cId="2087847035" sldId="333"/>
        </pc:sldMkLst>
      </pc:sldChg>
      <pc:sldChg chg="del">
        <pc:chgData name="FEDERAZIONE ITALIANA METALMECCANICI FROSINONE" userId="b31170939277bb8b" providerId="LiveId" clId="{41A495EE-283A-465E-B474-E6D7A26869C1}" dt="2019-03-04T14:05:50.916" v="5" actId="2696"/>
        <pc:sldMkLst>
          <pc:docMk/>
          <pc:sldMk cId="1124464564" sldId="334"/>
        </pc:sldMkLst>
      </pc:sldChg>
      <pc:sldChg chg="del">
        <pc:chgData name="FEDERAZIONE ITALIANA METALMECCANICI FROSINONE" userId="b31170939277bb8b" providerId="LiveId" clId="{41A495EE-283A-465E-B474-E6D7A26869C1}" dt="2019-03-04T14:05:46.240" v="3" actId="2696"/>
        <pc:sldMkLst>
          <pc:docMk/>
          <pc:sldMk cId="601013787" sldId="335"/>
        </pc:sldMkLst>
      </pc:sldChg>
      <pc:sldChg chg="del">
        <pc:chgData name="FEDERAZIONE ITALIANA METALMECCANICI FROSINONE" userId="b31170939277bb8b" providerId="LiveId" clId="{41A495EE-283A-465E-B474-E6D7A26869C1}" dt="2019-03-04T14:05:56.256" v="7" actId="2696"/>
        <pc:sldMkLst>
          <pc:docMk/>
          <pc:sldMk cId="3178405624" sldId="336"/>
        </pc:sldMkLst>
      </pc:sldChg>
      <pc:sldChg chg="del">
        <pc:chgData name="FEDERAZIONE ITALIANA METALMECCANICI FROSINONE" userId="b31170939277bb8b" providerId="LiveId" clId="{41A495EE-283A-465E-B474-E6D7A26869C1}" dt="2019-03-04T14:05:53.470" v="6" actId="2696"/>
        <pc:sldMkLst>
          <pc:docMk/>
          <pc:sldMk cId="2974682337" sldId="337"/>
        </pc:sldMkLst>
      </pc:sldChg>
      <pc:sldChg chg="del">
        <pc:chgData name="FEDERAZIONE ITALIANA METALMECCANICI FROSINONE" userId="b31170939277bb8b" providerId="LiveId" clId="{41A495EE-283A-465E-B474-E6D7A26869C1}" dt="2019-03-04T14:01:41.451" v="1" actId="2696"/>
        <pc:sldMkLst>
          <pc:docMk/>
          <pc:sldMk cId="1679329678" sldId="338"/>
        </pc:sldMkLst>
      </pc:sldChg>
      <pc:sldChg chg="del">
        <pc:chgData name="FEDERAZIONE ITALIANA METALMECCANICI FROSINONE" userId="b31170939277bb8b" providerId="LiveId" clId="{41A495EE-283A-465E-B474-E6D7A26869C1}" dt="2019-03-04T14:05:42.301" v="2" actId="2696"/>
        <pc:sldMkLst>
          <pc:docMk/>
          <pc:sldMk cId="2282536025" sldId="34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EE7A573-8087-4880-83FA-31299C6EEB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FB300BE-0A67-4DB2-95F4-3FE67DD6BF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49068-8D0D-4438-8115-C1036C7B3BF7}" type="datetimeFigureOut">
              <a:rPr lang="it-IT" smtClean="0"/>
              <a:t>04/03/2019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D021A5-338E-417F-AAEE-6463D5A121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2A74BBE-A4C9-458F-B520-9F84060AD4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65E8A-455F-4DED-8944-77FA8A9E2A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6781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B8224-C80C-4CE2-804B-FF022D9B1BA6}" type="datetimeFigureOut">
              <a:rPr lang="it-IT" smtClean="0"/>
              <a:t>04/03/2019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AD342-684D-4FF6-A87A-6FB6301032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985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B903D1-E79F-4B1E-9F55-528C1B317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ADD2D2B-A6FE-42A7-A64B-8EA9981A2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7C254C-5FCB-4039-A06C-27E4154E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2BA0E-D9B0-4B25-834A-76E80A31F32D}" type="datetime1">
              <a:rPr lang="it-IT" smtClean="0"/>
              <a:t>04/03/2019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A580DA-B23C-4D20-BF38-E1A52E1A2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D44A48-872A-42BF-92F7-EEE54C413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CFBB-EF1E-4E9E-91E2-92151BA5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024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66E4CF-C68B-4983-9390-74D54305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929F3A1-AD56-4059-BAFE-01F53EC4F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14D0DE-CFCD-43CF-9FEA-321B2D7F0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C771-EA72-4F66-AACB-F1EF5362320B}" type="datetime1">
              <a:rPr lang="it-IT" smtClean="0"/>
              <a:t>04/03/2019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CCD133-5392-4B4F-9FB6-34E53FF7E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30D6CD-91E6-4186-80B2-AF1143E37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CFBB-EF1E-4E9E-91E2-92151BA5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89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D07D3F7-13AB-4919-836D-DD943FA31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D642B3C-E320-4855-ABB3-B62B0D5E6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586719-1B59-4CAF-995C-46068359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EC65-A19F-4A77-9853-B5A56B106016}" type="datetime1">
              <a:rPr lang="it-IT" smtClean="0"/>
              <a:t>04/03/2019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789939-D168-4D8E-90B1-7FB6DEEE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36412D-394A-4DC4-B411-BB75ED95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CFBB-EF1E-4E9E-91E2-92151BA5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255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1B4C8C-918E-4DDB-82CF-C7D206A4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C99CF5-D693-4B90-863B-64C6F8CE4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1A1CFE-0C6F-420F-94D5-8936F24E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E642E-A698-43EC-886E-E5C3C4E17D3E}" type="datetime1">
              <a:rPr lang="it-IT" smtClean="0"/>
              <a:t>04/03/2019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1F341C-4B43-4F35-98CD-FFEA931A4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529BDC-A4C6-4FCD-A425-3B8F8A341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CFBB-EF1E-4E9E-91E2-92151BA5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27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C46F12-D260-4B19-A879-96E025A38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1EB587-0236-4270-8FDE-000EC1B77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46B51C-DF37-4FA8-9072-4B7C155E6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7B04-7B53-4E16-9449-9A25E67A7871}" type="datetime1">
              <a:rPr lang="it-IT" smtClean="0"/>
              <a:t>04/03/2019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1F346A-4C6F-4D0D-9DE7-72273060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AD66F8-9380-41BC-9425-44FC2A5C3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CFBB-EF1E-4E9E-91E2-92151BA5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26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938ED8-BB3E-4A2D-BC92-C4629D617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78928C-F7E8-44B5-9896-570902D29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61A4760-28DA-4B74-A86C-EE7D82C33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CC8197-7DDC-4F61-B6CF-D85FC19F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0A6EC-EFE6-49C9-B505-ECFE8F134C94}" type="datetime1">
              <a:rPr lang="it-IT" smtClean="0"/>
              <a:t>04/03/2019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E14EBA8-6C44-462D-B4EA-D32450B75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F6461B-8CDA-4723-BA28-E278CE88D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CFBB-EF1E-4E9E-91E2-92151BA5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93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3D10C7-3511-4B00-A6D9-830FFEB1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BD7C69-F7E7-4015-8AF4-ECFE8AA92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6DDB509-E8FC-4111-A658-4749FB805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2FAD44-53A2-41BA-A9E8-A1158AEE1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0CF3959-F1F8-478B-A53F-AA40EFF63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A170F4A-BDFB-43EF-87DD-45223D831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36C-9C03-43DA-BF9D-740D9486F73A}" type="datetime1">
              <a:rPr lang="it-IT" smtClean="0"/>
              <a:t>04/03/2019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AEF8CB4-9C39-4E1C-85B2-BDE7F3CAE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F74F03F-CB99-4AAC-A211-74009B2E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CFBB-EF1E-4E9E-91E2-92151BA5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01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608CEE-6045-4710-8431-787BC378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E7A72C8-85D8-4F22-8CE9-DAF64D88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A156-2B69-4ED6-82D3-B6B18C73F826}" type="datetime1">
              <a:rPr lang="it-IT" smtClean="0"/>
              <a:t>04/03/2019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D564BF-D33F-4681-9296-959FBC7A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EB2EB0-3DD1-4651-81C1-AD41228C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CFBB-EF1E-4E9E-91E2-92151BA5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522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A6EB8A7-1BE5-4B62-922A-1B325024F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4B51-9304-4003-BACF-8D386E76AD9C}" type="datetime1">
              <a:rPr lang="it-IT" smtClean="0"/>
              <a:t>04/03/2019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B8BCBA-1028-4C49-8B7E-773BD2942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8FCD3B-5AD5-47C1-9F4D-45A00D972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CFBB-EF1E-4E9E-91E2-92151BA5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88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2676C6-CA0D-4211-A9F0-F62CE42EA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29F6CA-5BA0-476C-82FA-E5B317043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6807D3-B1E0-4A3B-AD72-C670B5607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F9B9FD-B595-4658-831F-D65DA170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2A58-EB78-40BA-BE06-4673858FE8BA}" type="datetime1">
              <a:rPr lang="it-IT" smtClean="0"/>
              <a:t>04/03/2019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BC8A77-40D0-404C-9A33-982EDBA59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1955C9-2CC0-43D7-9C11-B16CF9DF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CFBB-EF1E-4E9E-91E2-92151BA5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79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81A07A-7D95-4A1A-A6BB-BB96B5FC1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F00C4E3-3B0C-4A98-9B21-0C8C8951F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2A3574D-12F9-434C-9B54-82FFCB926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C161DD0-9FD5-4CFF-875B-ABE173DD1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5A6D-C518-4F2D-A4BA-3FA2D76DCFDF}" type="datetime1">
              <a:rPr lang="it-IT" smtClean="0"/>
              <a:t>04/03/2019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6B15C2-5F28-453F-8B0E-92938928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10F313-69A0-4471-B2D4-110EC7A1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CFBB-EF1E-4E9E-91E2-92151BA5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530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A9B1C5-5880-4713-AAAD-273BCF536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9D9004-DA79-435F-B7C8-064AAF3A3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4C9889-D3E6-442C-9AB0-C8F94EB7A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87601-4D01-4364-9CB5-5868A2463A48}" type="datetime1">
              <a:rPr lang="it-IT" smtClean="0"/>
              <a:t>04/03/2019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03BEC4-44D2-444A-8B84-857E18F49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6ACEAC-365E-46C7-99B8-707C74754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BCFBB-EF1E-4E9E-91E2-92151BA5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07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7F13F6-C4A3-431B-86EF-DE6C1C845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7042"/>
            <a:ext cx="9144000" cy="798429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52B6E3"/>
                </a:solidFill>
                <a:latin typeface="Roboto"/>
              </a:rPr>
              <a:t>Per una crescita sostenibile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4BDFDB2A-E4A5-453E-8219-B6ECEAA50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7159" y="962832"/>
            <a:ext cx="3237681" cy="458172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B0CF2F-8E3E-4605-B3D3-30614E653AD9}"/>
              </a:ext>
            </a:extLst>
          </p:cNvPr>
          <p:cNvSpPr txBox="1"/>
          <p:nvPr/>
        </p:nvSpPr>
        <p:spPr>
          <a:xfrm>
            <a:off x="1523999" y="562171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>www.ponics.it</a:t>
            </a:r>
          </a:p>
        </p:txBody>
      </p:sp>
    </p:spTree>
    <p:extLst>
      <p:ext uri="{BB962C8B-B14F-4D97-AF65-F5344CB8AC3E}">
        <p14:creationId xmlns:p14="http://schemas.microsoft.com/office/powerpoint/2010/main" val="495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Il mercato – Segmenti target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1E64E1D-DB12-41FE-8DE9-A98973480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2491" y="1665582"/>
            <a:ext cx="9047018" cy="4384235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Hobby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</a:rPr>
              <a:t>farmers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2800" dirty="0"/>
              <a:t>attenti alle dinamiche ambientali e salutari, che vogliono da un lato avere consapevolezza della provenienza di ciò che mangiano, dall’altro contribuire con l’esempio alla diffusione di una nuova cultura alimentare rispettosa dell’ambiente.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Attività commerciali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2800" dirty="0"/>
              <a:t>nazionali ed internazionali, quali ristoranti ed alberghi green </a:t>
            </a:r>
            <a:r>
              <a:rPr lang="it-IT" sz="2800" dirty="0" err="1"/>
              <a:t>oriented</a:t>
            </a:r>
            <a:r>
              <a:rPr lang="it-IT" sz="2800" dirty="0"/>
              <a:t> che intendono autoprodurre ortaggi, erbe officinali ed aromatiche per l’autoconsumo, come soluzione ornamentale o per il completamento di strategie di marketing e di comunicazione.</a:t>
            </a:r>
          </a:p>
          <a:p>
            <a:pPr marL="342900" indent="-342900" algn="l">
              <a:buFont typeface="+mj-lt"/>
              <a:buAutoNum type="arabicPeriod"/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Proprietari di imbarcazioni </a:t>
            </a:r>
            <a:r>
              <a:rPr lang="it-IT" sz="2800" dirty="0"/>
              <a:t>superiori ai 30 metri.</a:t>
            </a:r>
          </a:p>
          <a:p>
            <a:pPr marL="342900" indent="-342900" algn="l">
              <a:buFont typeface="+mj-lt"/>
              <a:buAutoNum type="arabicPeriod"/>
            </a:pP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</a:rPr>
              <a:t>Greengrocer’s</a:t>
            </a:r>
            <a:r>
              <a:rPr lang="it-IT" sz="2800" b="1" dirty="0"/>
              <a:t>,</a:t>
            </a:r>
            <a:r>
              <a:rPr lang="it-IT" sz="2800" dirty="0"/>
              <a:t> negozi di frutta e verdura che auto producono, in tutto o in parte, gli ortaggi destinati alla vendita.</a:t>
            </a:r>
            <a:endParaRPr lang="it-IT" sz="3200" dirty="0"/>
          </a:p>
          <a:p>
            <a:pPr marL="342900" indent="-342900" algn="just">
              <a:buFont typeface="+mj-lt"/>
              <a:buAutoNum type="arabicPeriod"/>
            </a:pPr>
            <a:endParaRPr lang="it-IT" sz="3200" dirty="0"/>
          </a:p>
          <a:p>
            <a:pPr lvl="0" algn="just"/>
            <a:endParaRPr lang="it-IT" sz="2800" dirty="0"/>
          </a:p>
          <a:p>
            <a:pPr lvl="0" algn="just"/>
            <a:endParaRPr lang="it-IT" sz="2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84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Cosa si può coltivare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0BA9DD62-AB4D-417F-8A9E-DC128C96FA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2" b="32844"/>
          <a:stretch/>
        </p:blipFill>
        <p:spPr>
          <a:xfrm>
            <a:off x="3330429" y="2169514"/>
            <a:ext cx="5729681" cy="4502228"/>
          </a:xfrm>
          <a:prstGeom prst="rect">
            <a:avLst/>
          </a:prstGeom>
        </p:spPr>
      </p:pic>
      <p:sp>
        <p:nvSpPr>
          <p:cNvPr id="12" name="Sottotitolo 2">
            <a:extLst>
              <a:ext uri="{FF2B5EF4-FFF2-40B4-BE49-F238E27FC236}">
                <a16:creationId xmlns:a16="http://schemas.microsoft.com/office/drawing/2014/main" id="{806AAF71-7F98-425B-8976-14D688FF5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228" y="1262962"/>
            <a:ext cx="8105544" cy="893706"/>
          </a:xfrm>
        </p:spPr>
        <p:txBody>
          <a:bodyPr>
            <a:normAutofit/>
          </a:bodyPr>
          <a:lstStyle/>
          <a:p>
            <a:pPr algn="l"/>
            <a:r>
              <a:rPr lang="it-IT" sz="1500" dirty="0"/>
              <a:t>Gli impianti acquaponici di Ponics permettono la coltivazione di piante officinali, erbe aromatiche, ortaggi in simbiosi con l’allevamento di pesci d’acqua dolce e crostacei.</a:t>
            </a:r>
          </a:p>
        </p:txBody>
      </p:sp>
    </p:spTree>
    <p:extLst>
      <p:ext uri="{BB962C8B-B14F-4D97-AF65-F5344CB8AC3E}">
        <p14:creationId xmlns:p14="http://schemas.microsoft.com/office/powerpoint/2010/main" val="1369546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 Prodotti – </a:t>
            </a:r>
            <a:r>
              <a:rPr lang="it-IT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Chinampas</a:t>
            </a: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2.0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5F0E9B4F-4758-4F4B-B8D6-5BFB8080A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7209" y="1336990"/>
            <a:ext cx="4520663" cy="965780"/>
          </a:xfrm>
        </p:spPr>
        <p:txBody>
          <a:bodyPr>
            <a:normAutofit/>
          </a:bodyPr>
          <a:lstStyle/>
          <a:p>
            <a:pPr algn="l"/>
            <a:r>
              <a:rPr lang="it-IT" sz="1300" dirty="0">
                <a:solidFill>
                  <a:schemeClr val="accent5">
                    <a:lumMod val="75000"/>
                  </a:schemeClr>
                </a:solidFill>
              </a:rPr>
              <a:t>Impianto climatizzato ed automatizzato da interno ed esterno, rivolto ad hobby farmers, attività commerciali ed imbarcazioni di grandi dimensioni.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B754ADC-6C87-4955-B3DE-6358C2F179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10826" r="51845" b="40380"/>
          <a:stretch/>
        </p:blipFill>
        <p:spPr>
          <a:xfrm>
            <a:off x="7322054" y="1316323"/>
            <a:ext cx="3562377" cy="536657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645FB5C-4E98-4C67-9782-3A6BF4A9C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209" y="2512379"/>
            <a:ext cx="4520663" cy="397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1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 Prodotti – </a:t>
            </a:r>
            <a:r>
              <a:rPr lang="it-IT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Chinampas</a:t>
            </a: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2.0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025C8808-58AE-4176-ADBD-A142C7BC1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45" y="1328465"/>
            <a:ext cx="5374380" cy="25781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928B2A-673F-4295-82CB-40B28AAEA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18" y="4070270"/>
            <a:ext cx="4583282" cy="25780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600E922-1C33-4065-A818-4EF22D6AA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24" y="4123993"/>
            <a:ext cx="3719859" cy="24706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CEA4C9F-10CC-46DE-97D8-8ECCAB02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25" y="1316323"/>
            <a:ext cx="3719859" cy="247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32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 Prodotti – Dispensa viva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5F0E9B4F-4758-4F4B-B8D6-5BFB8080A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5722" y="1288618"/>
            <a:ext cx="3226591" cy="1296216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1500" dirty="0"/>
              <a:t>Soluzione in acciaio inox AISI 316 ad uso alimentare, con cassetti estraibili, integrabile con moduli idroponici orizzontali e verticali, adatta alle cucine sia di attività commerciali (ristoranti ed alberghi)  che di privati.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C02DE1D-90FF-4791-AA90-3317BB139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722" y="2584834"/>
            <a:ext cx="3226591" cy="370511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6AD3720-CF07-4B46-A736-6B94367C4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995" y="1346543"/>
            <a:ext cx="6529515" cy="49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53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 Prodotti – Modulari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8C21BCAB-58FB-4A89-87CE-9618512CD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5" b="25212"/>
          <a:stretch/>
        </p:blipFill>
        <p:spPr>
          <a:xfrm>
            <a:off x="3120705" y="1149957"/>
            <a:ext cx="6174297" cy="561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93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 Prodotti – Custom per GDO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5F0E9B4F-4758-4F4B-B8D6-5BFB8080A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9999" y="1316323"/>
            <a:ext cx="6075994" cy="2583019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1600" dirty="0"/>
              <a:t>Al fine di soddisfare le esigenze dei consumatori relativamente alla tracciabilità alimentare e all’abbattimento degli sprechi dei prodotti freschi, Ponics progetta e realizza impianti destinati anche alla GDO. </a:t>
            </a:r>
          </a:p>
          <a:p>
            <a:pPr algn="just"/>
            <a:r>
              <a:rPr lang="it-IT" sz="1600" dirty="0"/>
              <a:t>Gli impianti consistono in una vetrina climatizzata di distribuzione, situata all’interno del ipermercato, ove viene alloggiata la merce che viene prodotta in adeguati ambienti in door, preferibilmente attigui. </a:t>
            </a:r>
          </a:p>
          <a:p>
            <a:pPr algn="just"/>
            <a:r>
              <a:rPr lang="it-IT" sz="1600" dirty="0"/>
              <a:t>In alternativa, per consumi ridotti, è possibile realizzare piccole serre climatizzate ed automatizzate di design, dove le piante possono crescere verticalmente, abbinando al sistema idroponico di coltivazione l’itticoltura, cioè l’allevamento di pesci e crostacei di acqua dolce edibili e ornamentali.</a:t>
            </a:r>
          </a:p>
          <a:p>
            <a:pPr algn="just"/>
            <a:endParaRPr lang="it-IT" sz="1600" dirty="0"/>
          </a:p>
        </p:txBody>
      </p:sp>
      <p:pic>
        <p:nvPicPr>
          <p:cNvPr id="8" name="Immagine 7" descr="http://www.designboom.com/wp-content/uploads/2014/06/antonio-scarponi-rooftop-farming-urban-industrial-designboom-02.jpg">
            <a:extLst>
              <a:ext uri="{FF2B5EF4-FFF2-40B4-BE49-F238E27FC236}">
                <a16:creationId xmlns:a16="http://schemas.microsoft.com/office/drawing/2014/main" id="{201D1F28-FB1F-4BF6-ACC8-2A7F47215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6" y="1611633"/>
            <a:ext cx="2045676" cy="139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FB8C79B-045C-4F2E-8C4C-AAA743209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698" y="1611633"/>
            <a:ext cx="2045676" cy="1403479"/>
          </a:xfrm>
          <a:prstGeom prst="rect">
            <a:avLst/>
          </a:prstGeom>
        </p:spPr>
      </p:pic>
      <p:sp>
        <p:nvSpPr>
          <p:cNvPr id="13" name="Sottotitolo 2">
            <a:extLst>
              <a:ext uri="{FF2B5EF4-FFF2-40B4-BE49-F238E27FC236}">
                <a16:creationId xmlns:a16="http://schemas.microsoft.com/office/drawing/2014/main" id="{D65002D3-FC35-4835-8D78-C4DAE0049958}"/>
              </a:ext>
            </a:extLst>
          </p:cNvPr>
          <p:cNvSpPr txBox="1">
            <a:spLocks/>
          </p:cNvSpPr>
          <p:nvPr/>
        </p:nvSpPr>
        <p:spPr>
          <a:xfrm>
            <a:off x="2989999" y="4093305"/>
            <a:ext cx="6075994" cy="21245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Vantaggi</a:t>
            </a:r>
          </a:p>
          <a:p>
            <a:pPr>
              <a:spcBef>
                <a:spcPts val="0"/>
              </a:spcBef>
            </a:pPr>
            <a:endParaRPr lang="it-IT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it-IT" sz="1600" dirty="0"/>
              <a:t>ll cliente potrà quindi scegliere ed acquistare ortaggi:</a:t>
            </a:r>
          </a:p>
          <a:p>
            <a:pPr algn="just">
              <a:spcBef>
                <a:spcPts val="0"/>
              </a:spcBef>
            </a:pPr>
            <a:r>
              <a:rPr lang="it-IT" sz="1600" dirty="0"/>
              <a:t> 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600" dirty="0"/>
              <a:t>«vivi», non recisi, con impianto radicale ancora integro che possono così continuare la fase vegetativa a casa ancora per diversi giorni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600" dirty="0"/>
              <a:t>a km zero, no OGM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600" dirty="0"/>
              <a:t>naturali, cioè senza pesticidi e conservanti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600" dirty="0"/>
              <a:t>ecosostenibili ed ecocompatibili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600" dirty="0"/>
              <a:t>con proprietà organolettiche superiori e sapori intensi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IT" sz="1600" dirty="0"/>
          </a:p>
          <a:p>
            <a:pPr algn="just">
              <a:spcBef>
                <a:spcPts val="0"/>
              </a:spcBef>
            </a:pPr>
            <a:endParaRPr lang="it-IT" sz="1600" dirty="0"/>
          </a:p>
          <a:p>
            <a:pPr algn="just">
              <a:spcBef>
                <a:spcPts val="0"/>
              </a:spcBef>
            </a:pPr>
            <a:endParaRPr lang="it-IT" sz="16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C25E249-B8F7-4429-BF08-3622C4755C19}"/>
              </a:ext>
            </a:extLst>
          </p:cNvPr>
          <p:cNvSpPr/>
          <p:nvPr/>
        </p:nvSpPr>
        <p:spPr>
          <a:xfrm>
            <a:off x="729444" y="5489416"/>
            <a:ext cx="22605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ea typeface="Arial Unicode MS"/>
              </a:rPr>
              <a:t>Gamberi di acqua dolce “</a:t>
            </a:r>
            <a:r>
              <a:rPr lang="it-IT" sz="1000" dirty="0" err="1">
                <a:latin typeface="Times New Roman" panose="02020603050405020304" pitchFamily="18" charset="0"/>
                <a:ea typeface="Arial Unicode MS"/>
              </a:rPr>
              <a:t>Yabby</a:t>
            </a:r>
            <a:r>
              <a:rPr lang="it-IT" sz="1000" dirty="0">
                <a:latin typeface="Times New Roman" panose="02020603050405020304" pitchFamily="18" charset="0"/>
                <a:ea typeface="Arial Unicode MS"/>
              </a:rPr>
              <a:t> jumbo”</a:t>
            </a:r>
            <a:endParaRPr lang="it-IT" sz="1000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AF9AF06D-A51D-4EEF-898D-91532D4C3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798" y="4093305"/>
            <a:ext cx="2045676" cy="134460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56DA5E38-61BA-4E44-808F-A5C044F75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6" y="4093305"/>
            <a:ext cx="2051793" cy="136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17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 Prodotti – </a:t>
            </a:r>
            <a:r>
              <a:rPr lang="it-IT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Ponic</a:t>
            </a:r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App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A4654DDF-B423-4C66-A1A9-26CAF43D55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76"/>
          <a:stretch/>
        </p:blipFill>
        <p:spPr>
          <a:xfrm>
            <a:off x="2766863" y="1669424"/>
            <a:ext cx="6658274" cy="457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7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Modellazione solida 3D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9BFDFAF4-ED29-47C3-BF48-14BB759C9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2" r="6061" b="8960"/>
          <a:stretch/>
        </p:blipFill>
        <p:spPr>
          <a:xfrm>
            <a:off x="5306783" y="2092270"/>
            <a:ext cx="5168548" cy="3961893"/>
          </a:xfrm>
          <a:prstGeom prst="rect">
            <a:avLst/>
          </a:prstGeom>
        </p:spPr>
      </p:pic>
      <p:sp>
        <p:nvSpPr>
          <p:cNvPr id="17" name="Sottotitolo 2">
            <a:extLst>
              <a:ext uri="{FF2B5EF4-FFF2-40B4-BE49-F238E27FC236}">
                <a16:creationId xmlns:a16="http://schemas.microsoft.com/office/drawing/2014/main" id="{130E40D8-D2F4-4719-A81A-E0BFD0B39132}"/>
              </a:ext>
            </a:extLst>
          </p:cNvPr>
          <p:cNvSpPr txBox="1">
            <a:spLocks/>
          </p:cNvSpPr>
          <p:nvPr/>
        </p:nvSpPr>
        <p:spPr>
          <a:xfrm>
            <a:off x="1524000" y="1305807"/>
            <a:ext cx="4205591" cy="290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sz="1500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48BE2A49-CBF9-45C5-94B4-A31BADC4B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669" y="2090462"/>
            <a:ext cx="2972777" cy="396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23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 Partners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1E64E1D-DB12-41FE-8DE9-A98973480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11" y="1316323"/>
            <a:ext cx="7563556" cy="5360050"/>
          </a:xfrm>
        </p:spPr>
        <p:txBody>
          <a:bodyPr>
            <a:normAutofit/>
          </a:bodyPr>
          <a:lstStyle/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1500" dirty="0"/>
              <a:t>PROGEMEC, società di progettazione 3D, con approcci ingegneristici 4.0, per la verifiche di sincronismo e interfaccia.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1500" dirty="0"/>
              <a:t>OSIM PLOCCO, azienda di carpenteria meccanica per la realizzazione degli assiemi strutturali.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1500" dirty="0"/>
              <a:t>DI RUSCIO MECCANICA, società specializzata nelle lavorazioni a controllo numerico di acciaio, alluminio e materiali plastici.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1500" dirty="0"/>
              <a:t>UMBRIA SERRE, azienda specializzata nella realizzazione di serre.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1500" dirty="0"/>
              <a:t>TRH </a:t>
            </a:r>
            <a:r>
              <a:rPr lang="it-IT" sz="1500" dirty="0" err="1"/>
              <a:t>Climatic</a:t>
            </a:r>
            <a:r>
              <a:rPr lang="it-IT" sz="1500" dirty="0"/>
              <a:t> System, azienda di progettazione e prototipazione di climatizzatori e scambiatori.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1500" dirty="0"/>
              <a:t>MOSAIC, software house specializzata in automazione industriale.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1500" dirty="0"/>
              <a:t>OMETEC: azienda specializzata nella progettazione e costruzione stampi e nello stampaggio di materie plastiche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1500" dirty="0"/>
              <a:t>IMMENSIVE, società in grado di sviluppare simulatori di realtà virtuale e realtà aumentata, per una totale immersione e interazione in 3D con l’oggetto e le soluzioni proposte.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1500" dirty="0"/>
              <a:t>IWEBSTUDIO: team di professionisti specializzati in comunicazione, tecnologia, architettura e marketing online e offline. 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1CD391A8-87FA-4024-90F8-4DA10B72C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515" y="2527955"/>
            <a:ext cx="1321955" cy="530864"/>
          </a:xfrm>
          <a:prstGeom prst="rect">
            <a:avLst/>
          </a:prstGeom>
        </p:spPr>
      </p:pic>
      <p:pic>
        <p:nvPicPr>
          <p:cNvPr id="8" name="Immagine 7" descr="Immagine che contiene arredamento&#10;&#10;Descrizione generata con affidabilità elevata">
            <a:extLst>
              <a:ext uri="{FF2B5EF4-FFF2-40B4-BE49-F238E27FC236}">
                <a16:creationId xmlns:a16="http://schemas.microsoft.com/office/drawing/2014/main" id="{3810B230-2B6C-49E9-B283-0BBF88C63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906" y="4106707"/>
            <a:ext cx="1390743" cy="52404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F3574B9-F27C-425E-9065-CAB9158FD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14" y="3481928"/>
            <a:ext cx="1572126" cy="51545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072BDC1-1803-4FE6-A580-86A198B8C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367" y="3205940"/>
            <a:ext cx="1445753" cy="31480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EE52D14-0326-4A8E-9FE8-0BE991CB9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001" y="1143667"/>
            <a:ext cx="1396767" cy="70866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E9BD47C-E29E-4C5B-8EFE-5E6B9F2E2D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14" y="5273334"/>
            <a:ext cx="1843342" cy="41823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FFCF2AC-4151-4F1E-B80F-214B67A903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2515" y="6016313"/>
            <a:ext cx="1661740" cy="643865"/>
          </a:xfrm>
          <a:prstGeom prst="rect">
            <a:avLst/>
          </a:prstGeom>
        </p:spPr>
      </p:pic>
      <p:pic>
        <p:nvPicPr>
          <p:cNvPr id="6" name="Immagine 5" descr="Immagine che contiene testo, oggetto&#10;&#10;Descrizione generata con affidabilità elevata">
            <a:extLst>
              <a:ext uri="{FF2B5EF4-FFF2-40B4-BE49-F238E27FC236}">
                <a16:creationId xmlns:a16="http://schemas.microsoft.com/office/drawing/2014/main" id="{C1005191-BBE2-4D66-9631-B166C312D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906" y="4720505"/>
            <a:ext cx="1572126" cy="37332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F6F2B4A-7E7D-4762-A4B3-F9FA9CB0EE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515" y="1491529"/>
            <a:ext cx="976464" cy="89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17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Ponics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– La società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ABA24E57-5A3A-4B7C-91A4-3AB2E1E16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982" y="1335457"/>
            <a:ext cx="9047018" cy="1902250"/>
          </a:xfrm>
        </p:spPr>
        <p:txBody>
          <a:bodyPr>
            <a:noAutofit/>
          </a:bodyPr>
          <a:lstStyle/>
          <a:p>
            <a:pPr algn="just"/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Ponics S.r.l. è una startup innovativa costituita il 16 maggio 2017.</a:t>
            </a:r>
          </a:p>
          <a:p>
            <a:pPr algn="just"/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La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ea typeface="Batang" panose="020B0503020000020004" pitchFamily="18" charset="-127"/>
                <a:cs typeface="Calibri" panose="020F0502020204030204" pitchFamily="34" charset="0"/>
              </a:rPr>
              <a:t>vision</a:t>
            </a:r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 di Ponics è quella di essere punto di riferimento nonché paladina della cultura dell’ecosostenibilità, proiettata alla salvaguardia dell’ambiente, all’utilizzo efficiente delle risorse, alla sicurezza alimentare, alla tutela della salute e al diritto al cibo per le generazioni future.</a:t>
            </a:r>
          </a:p>
          <a:p>
            <a:pPr algn="just"/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La 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ea typeface="Batang" panose="020B0503020000020004" pitchFamily="18" charset="-127"/>
                <a:cs typeface="Calibri" panose="020F0502020204030204" pitchFamily="34" charset="0"/>
              </a:rPr>
              <a:t>mission</a:t>
            </a:r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 di Ponics è quella diffondere profittevolmente nel territorio nazionale ed internazionale una nuova cultura alimentare, utilizzando metodi agricoli innovativi ad impatto zero per l’ambiente, contribuendo a produrre buon cibo per tutti e benessere per il pianeta.</a:t>
            </a:r>
          </a:p>
          <a:p>
            <a:pPr algn="l"/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265284DE-630C-4B58-9EE4-D35FEAFE155C}"/>
              </a:ext>
            </a:extLst>
          </p:cNvPr>
          <p:cNvSpPr txBox="1">
            <a:spLocks/>
          </p:cNvSpPr>
          <p:nvPr/>
        </p:nvSpPr>
        <p:spPr>
          <a:xfrm>
            <a:off x="1203294" y="5623919"/>
            <a:ext cx="5586974" cy="3167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500" dirty="0">
                <a:ea typeface="Batang" panose="020B0503020000020004" pitchFamily="18" charset="-127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9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Investitori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AutoShape 2" descr="blob:https://web.whatsapp.com/be991681-1d32-41a5-9f79-d4186b5bd42d">
            <a:extLst>
              <a:ext uri="{FF2B5EF4-FFF2-40B4-BE49-F238E27FC236}">
                <a16:creationId xmlns:a16="http://schemas.microsoft.com/office/drawing/2014/main" id="{72EA17EF-52A1-4AE6-828D-43F4EECCDF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0DDD0FBA-4302-4E9E-B713-FEDF3EDCB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04" y="1217052"/>
            <a:ext cx="4660985" cy="2502866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BFEFDCB5-F978-4FB2-9C91-1C007504841F}"/>
              </a:ext>
            </a:extLst>
          </p:cNvPr>
          <p:cNvSpPr/>
          <p:nvPr/>
        </p:nvSpPr>
        <p:spPr>
          <a:xfrm>
            <a:off x="1724891" y="4163620"/>
            <a:ext cx="9047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00000"/>
                </a:solidFill>
                <a:latin typeface="Open Sans"/>
              </a:rPr>
              <a:t>Halen</a:t>
            </a:r>
            <a:r>
              <a:rPr lang="it-IT" dirty="0">
                <a:solidFill>
                  <a:srgbClr val="000000"/>
                </a:solidFill>
                <a:latin typeface="Open Sans"/>
              </a:rPr>
              <a:t> è una holding di partecipazione in startup innovative, un HUB dell'innovazione a supporto delle PMI per trasformare le idee in piani di sviluppo e nuovi business, finanziando le iniziative più meritevoli anche con interventi nel capitale.</a:t>
            </a:r>
          </a:p>
          <a:p>
            <a:pPr algn="ctr"/>
            <a:endParaRPr lang="it-IT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B3244AA-DA70-4FF0-B513-9893B6D6DAF9}"/>
              </a:ext>
            </a:extLst>
          </p:cNvPr>
          <p:cNvSpPr/>
          <p:nvPr/>
        </p:nvSpPr>
        <p:spPr>
          <a:xfrm>
            <a:off x="2718111" y="3588934"/>
            <a:ext cx="6852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777777"/>
                </a:solidFill>
                <a:latin typeface="&amp;quot"/>
              </a:rPr>
              <a:t>ACCELLERAZIONE, OPEN INNOVATION, OPPORTUNITA', MENTORING</a:t>
            </a:r>
            <a:r>
              <a:rPr lang="it-IT" dirty="0">
                <a:solidFill>
                  <a:srgbClr val="777777"/>
                </a:solidFill>
                <a:latin typeface="Josefin Slab"/>
              </a:rPr>
              <a:t> </a:t>
            </a:r>
            <a:endParaRPr lang="it-IT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EBD39DA4-E7E6-46DA-B935-C8AB86D6F351}"/>
              </a:ext>
            </a:extLst>
          </p:cNvPr>
          <p:cNvSpPr/>
          <p:nvPr/>
        </p:nvSpPr>
        <p:spPr>
          <a:xfrm>
            <a:off x="3290680" y="5668708"/>
            <a:ext cx="5610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cap="all" dirty="0">
                <a:solidFill>
                  <a:srgbClr val="777777"/>
                </a:solidFill>
                <a:latin typeface="&amp;quot"/>
              </a:rPr>
              <a:t>Intervento dell’Ing. Enzo Altobelli, CEO&amp;FOUNDER</a:t>
            </a:r>
          </a:p>
        </p:txBody>
      </p:sp>
    </p:spTree>
    <p:extLst>
      <p:ext uri="{BB962C8B-B14F-4D97-AF65-F5344CB8AC3E}">
        <p14:creationId xmlns:p14="http://schemas.microsoft.com/office/powerpoint/2010/main" val="684894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</a:rPr>
              <a:t>Investitori</a:t>
            </a:r>
            <a:endParaRPr lang="it-IT" sz="3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CEE097-F332-45A3-8540-2B8A67C34720}"/>
              </a:ext>
            </a:extLst>
          </p:cNvPr>
          <p:cNvSpPr txBox="1"/>
          <p:nvPr/>
        </p:nvSpPr>
        <p:spPr>
          <a:xfrm>
            <a:off x="3192699" y="3992395"/>
            <a:ext cx="7323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/>
              <a:t>CAST Alimenti (Centro Arte, Scienza e Tecnologia dell’Alimento) è un Istituto di formazione e aggiornamento nato a Brescia nel 1997. Unica scuola in Italia ad offrire corsi specifici per tutti i mestieri del gusto in aule-laboratorio specificatamente attrezzate. </a:t>
            </a:r>
            <a:endParaRPr lang="it-IT" sz="1200" i="1" cap="all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FAC485C-FACD-4852-9D75-4E9A3A2E5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4" y="1242639"/>
            <a:ext cx="1843018" cy="245735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F659302-FA61-49C6-85CE-8162C4347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4"/>
          <a:stretch/>
        </p:blipFill>
        <p:spPr>
          <a:xfrm>
            <a:off x="4425356" y="1288617"/>
            <a:ext cx="3341288" cy="251001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37E74DF-7D09-4F55-BCB0-AFFE95693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7" y="4245457"/>
            <a:ext cx="2667000" cy="18288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9101365-4C18-4BBD-A8EB-4F35D8024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0" y="1311050"/>
            <a:ext cx="3325196" cy="249545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1AE969A-5C22-4FC0-B2C6-6358372138EA}"/>
              </a:ext>
            </a:extLst>
          </p:cNvPr>
          <p:cNvSpPr txBox="1"/>
          <p:nvPr/>
        </p:nvSpPr>
        <p:spPr>
          <a:xfrm>
            <a:off x="3192699" y="4728973"/>
            <a:ext cx="76221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cap="all" dirty="0">
                <a:solidFill>
                  <a:srgbClr val="777777"/>
                </a:solidFill>
                <a:latin typeface="&amp;quot"/>
              </a:rPr>
              <a:t>6000 </a:t>
            </a:r>
            <a:r>
              <a:rPr lang="it-IT" sz="1200" cap="all" dirty="0">
                <a:solidFill>
                  <a:srgbClr val="777777"/>
                </a:solidFill>
                <a:latin typeface="&amp;quot"/>
              </a:rPr>
              <a:t>i professionisti che ogni anno passano da cast alimenti</a:t>
            </a:r>
          </a:p>
          <a:p>
            <a:pPr algn="just"/>
            <a:r>
              <a:rPr lang="it-IT" sz="2400" b="1" cap="all" dirty="0">
                <a:solidFill>
                  <a:srgbClr val="777777"/>
                </a:solidFill>
                <a:latin typeface="&amp;quot"/>
              </a:rPr>
              <a:t>18</a:t>
            </a:r>
            <a:r>
              <a:rPr lang="it-IT" sz="1400" cap="all" dirty="0">
                <a:solidFill>
                  <a:srgbClr val="777777"/>
                </a:solidFill>
                <a:latin typeface="&amp;quot"/>
              </a:rPr>
              <a:t> </a:t>
            </a:r>
            <a:r>
              <a:rPr lang="it-IT" sz="1200" cap="all" dirty="0">
                <a:solidFill>
                  <a:srgbClr val="777777"/>
                </a:solidFill>
                <a:latin typeface="&amp;quot"/>
              </a:rPr>
              <a:t>titoli mondiali conquistati da squadre e singoli professionisti preparati in cast alimenti</a:t>
            </a:r>
          </a:p>
          <a:p>
            <a:pPr algn="just"/>
            <a:r>
              <a:rPr lang="it-IT" sz="2400" b="1" cap="all" dirty="0">
                <a:solidFill>
                  <a:srgbClr val="777777"/>
                </a:solidFill>
                <a:latin typeface="&amp;quot"/>
              </a:rPr>
              <a:t>2400</a:t>
            </a:r>
            <a:r>
              <a:rPr lang="it-IT" sz="1200" b="1" cap="all" dirty="0">
                <a:solidFill>
                  <a:srgbClr val="777777"/>
                </a:solidFill>
                <a:latin typeface="&amp;quot"/>
              </a:rPr>
              <a:t> </a:t>
            </a:r>
            <a:r>
              <a:rPr lang="it-IT" sz="1200" cap="all" dirty="0">
                <a:solidFill>
                  <a:srgbClr val="777777"/>
                </a:solidFill>
                <a:latin typeface="&amp;quot"/>
              </a:rPr>
              <a:t>i partecipanti annuali ai corsi di alta formazione</a:t>
            </a:r>
          </a:p>
          <a:p>
            <a:pPr algn="just"/>
            <a:r>
              <a:rPr lang="it-IT" sz="2400" b="1" cap="all" dirty="0">
                <a:solidFill>
                  <a:srgbClr val="777777"/>
                </a:solidFill>
                <a:latin typeface="&amp;quot"/>
              </a:rPr>
              <a:t>300 </a:t>
            </a:r>
            <a:r>
              <a:rPr lang="it-IT" sz="1200" cap="all" dirty="0">
                <a:solidFill>
                  <a:srgbClr val="777777"/>
                </a:solidFill>
                <a:latin typeface="&amp;quot"/>
              </a:rPr>
              <a:t>corsi e </a:t>
            </a:r>
            <a:r>
              <a:rPr lang="it-IT" sz="1200" cap="all" dirty="0" err="1">
                <a:solidFill>
                  <a:srgbClr val="777777"/>
                </a:solidFill>
                <a:latin typeface="&amp;quot"/>
              </a:rPr>
              <a:t>attivita’</a:t>
            </a:r>
            <a:r>
              <a:rPr lang="it-IT" sz="1200" cap="all" dirty="0">
                <a:solidFill>
                  <a:srgbClr val="777777"/>
                </a:solidFill>
                <a:latin typeface="&amp;quot"/>
              </a:rPr>
              <a:t> formative programmate ogni anno</a:t>
            </a:r>
          </a:p>
          <a:p>
            <a:pPr algn="just"/>
            <a:r>
              <a:rPr lang="it-IT" sz="2400" b="1" cap="all" dirty="0">
                <a:solidFill>
                  <a:srgbClr val="777777"/>
                </a:solidFill>
                <a:latin typeface="&amp;quot"/>
              </a:rPr>
              <a:t>12 </a:t>
            </a:r>
            <a:r>
              <a:rPr lang="it-IT" sz="1200" cap="all" dirty="0">
                <a:solidFill>
                  <a:srgbClr val="777777"/>
                </a:solidFill>
                <a:latin typeface="&amp;quot"/>
              </a:rPr>
              <a:t>aule laboratori</a:t>
            </a:r>
          </a:p>
        </p:txBody>
      </p:sp>
    </p:spTree>
    <p:extLst>
      <p:ext uri="{BB962C8B-B14F-4D97-AF65-F5344CB8AC3E}">
        <p14:creationId xmlns:p14="http://schemas.microsoft.com/office/powerpoint/2010/main" val="3000472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Equity Crowdfunding e Work for Equity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CEE097-F332-45A3-8540-2B8A67C34720}"/>
              </a:ext>
            </a:extLst>
          </p:cNvPr>
          <p:cNvSpPr txBox="1"/>
          <p:nvPr/>
        </p:nvSpPr>
        <p:spPr>
          <a:xfrm>
            <a:off x="1572491" y="1288617"/>
            <a:ext cx="904701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000" b="1" dirty="0">
              <a:solidFill>
                <a:srgbClr val="0070C0"/>
              </a:solidFill>
            </a:endParaRPr>
          </a:p>
          <a:p>
            <a:pPr algn="just"/>
            <a:r>
              <a:rPr lang="it-IT" sz="2000" b="1" dirty="0">
                <a:solidFill>
                  <a:srgbClr val="0070C0"/>
                </a:solidFill>
              </a:rPr>
              <a:t>Chi investe in equity crowdfunding detrae </a:t>
            </a:r>
            <a:r>
              <a:rPr lang="it-IT" sz="2000" b="1" dirty="0" err="1">
                <a:solidFill>
                  <a:srgbClr val="0070C0"/>
                </a:solidFill>
              </a:rPr>
              <a:t>dall'irpef</a:t>
            </a:r>
            <a:r>
              <a:rPr lang="it-IT" sz="2000" b="1" dirty="0">
                <a:solidFill>
                  <a:srgbClr val="0070C0"/>
                </a:solidFill>
              </a:rPr>
              <a:t> il 40% dell'importo investito se persona fisica in deduzione </a:t>
            </a:r>
            <a:r>
              <a:rPr lang="it-IT" sz="2000" b="1" dirty="0" err="1">
                <a:solidFill>
                  <a:srgbClr val="0070C0"/>
                </a:solidFill>
              </a:rPr>
              <a:t>dall’ires</a:t>
            </a:r>
            <a:r>
              <a:rPr lang="it-IT" sz="2000" b="1" dirty="0">
                <a:solidFill>
                  <a:srgbClr val="0070C0"/>
                </a:solidFill>
              </a:rPr>
              <a:t> il 40% se persona giuridica.</a:t>
            </a:r>
          </a:p>
          <a:p>
            <a:pPr algn="just"/>
            <a:endParaRPr lang="it-IT" sz="2000" b="1" dirty="0">
              <a:solidFill>
                <a:srgbClr val="0070C0"/>
              </a:solidFill>
            </a:endParaRPr>
          </a:p>
          <a:p>
            <a:pPr algn="just"/>
            <a:r>
              <a:rPr lang="it-IT" sz="2000" b="1" dirty="0">
                <a:solidFill>
                  <a:srgbClr val="0070C0"/>
                </a:solidFill>
              </a:rPr>
              <a:t>L’assemblea dei soci ha inoltre deliberato il work for equity che prevede significative agevolazioni fiscali che tra immediate e differite possono arrivare al 100% delle somme investite</a:t>
            </a:r>
          </a:p>
          <a:p>
            <a:pPr algn="just"/>
            <a:endParaRPr lang="it-IT" sz="1500" b="1" dirty="0">
              <a:solidFill>
                <a:srgbClr val="0070C0"/>
              </a:solidFill>
            </a:endParaRPr>
          </a:p>
          <a:p>
            <a:pPr algn="just"/>
            <a:endParaRPr lang="it-IT" sz="300" dirty="0"/>
          </a:p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Grazie </a:t>
            </a:r>
          </a:p>
          <a:p>
            <a:pPr algn="ctr"/>
            <a:endParaRPr lang="it-IT" sz="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Contatti per approfondimenti: </a:t>
            </a:r>
            <a:r>
              <a:rPr lang="it-IT" sz="1400" dirty="0"/>
              <a:t>Simone Caporale, +39 393 9002839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simone.caporale@ponics.it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2F7A66B-5D07-44C2-8DB4-3F3350018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80" y="4031228"/>
            <a:ext cx="7297945" cy="145958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29B63E6-A68D-4C4C-8999-D02001A38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031229"/>
            <a:ext cx="1467698" cy="14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4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Ponics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e la IV rivoluzione industriale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ABA24E57-5A3A-4B7C-91A4-3AB2E1E16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6759" y="1991240"/>
            <a:ext cx="7606914" cy="1902250"/>
          </a:xfrm>
        </p:spPr>
        <p:txBody>
          <a:bodyPr>
            <a:noAutofit/>
          </a:bodyPr>
          <a:lstStyle/>
          <a:p>
            <a:pPr algn="just"/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I rivoluzione industriale	: 1700 macchina motrice </a:t>
            </a:r>
          </a:p>
          <a:p>
            <a:pPr algn="just"/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II rivoluzione industriale	: 1800 energia motrice</a:t>
            </a:r>
          </a:p>
          <a:p>
            <a:pPr algn="just"/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III rivoluzione industriale	: 1968 capacità di calcolo</a:t>
            </a:r>
          </a:p>
          <a:p>
            <a:pPr algn="just"/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IV rivoluzione industriale	: 2011 sistemi </a:t>
            </a:r>
            <a:r>
              <a:rPr lang="it-IT" sz="2800" dirty="0" err="1">
                <a:ea typeface="Batang" panose="020B0503020000020004" pitchFamily="18" charset="-127"/>
                <a:cs typeface="Calibri" panose="020F0502020204030204" pitchFamily="34" charset="0"/>
              </a:rPr>
              <a:t>ciberfisici</a:t>
            </a:r>
            <a:endParaRPr lang="it-IT" sz="2800" dirty="0">
              <a:ea typeface="Batang" panose="020B0503020000020004" pitchFamily="18" charset="-127"/>
              <a:cs typeface="Calibri" panose="020F0502020204030204" pitchFamily="34" charset="0"/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265284DE-630C-4B58-9EE4-D35FEAFE155C}"/>
              </a:ext>
            </a:extLst>
          </p:cNvPr>
          <p:cNvSpPr txBox="1">
            <a:spLocks/>
          </p:cNvSpPr>
          <p:nvPr/>
        </p:nvSpPr>
        <p:spPr>
          <a:xfrm>
            <a:off x="1203294" y="5623919"/>
            <a:ext cx="5586974" cy="3167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500" dirty="0">
                <a:ea typeface="Batang" panose="020B0503020000020004" pitchFamily="18" charset="-127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499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Ponics</a:t>
            </a: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e la IV rivoluzione industriale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ABA24E57-5A3A-4B7C-91A4-3AB2E1E16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2543" y="1316323"/>
            <a:ext cx="7606914" cy="1902250"/>
          </a:xfrm>
        </p:spPr>
        <p:txBody>
          <a:bodyPr>
            <a:noAutofit/>
          </a:bodyPr>
          <a:lstStyle/>
          <a:p>
            <a:pPr algn="just"/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La costituzione di Ponics è avvenuta on line a norma del decreto legge 3/15</a:t>
            </a:r>
          </a:p>
          <a:p>
            <a:pPr algn="just"/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L’aumento di capitale è stato sottoscritto on line mediante equity crowdfunding</a:t>
            </a:r>
          </a:p>
          <a:p>
            <a:pPr algn="just"/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I prodotti sono progettati e testati virtualmente con modelli matematici 3D e testati con funzioni 4D</a:t>
            </a:r>
          </a:p>
          <a:p>
            <a:pPr algn="just"/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La produzione è decentralizzata distribuita tra una rete di fornitori gestiti con sistemi informatici MRP</a:t>
            </a:r>
          </a:p>
          <a:p>
            <a:pPr algn="just"/>
            <a:r>
              <a:rPr lang="it-IT" sz="2800" dirty="0">
                <a:ea typeface="Batang" panose="020B0503020000020004" pitchFamily="18" charset="-127"/>
                <a:cs typeface="Calibri" panose="020F0502020204030204" pitchFamily="34" charset="0"/>
              </a:rPr>
              <a:t>Gli impianti possono essere telecontrollati e gestiti a distanza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265284DE-630C-4B58-9EE4-D35FEAFE155C}"/>
              </a:ext>
            </a:extLst>
          </p:cNvPr>
          <p:cNvSpPr txBox="1">
            <a:spLocks/>
          </p:cNvSpPr>
          <p:nvPr/>
        </p:nvSpPr>
        <p:spPr>
          <a:xfrm>
            <a:off x="1203294" y="5623919"/>
            <a:ext cx="5586974" cy="3167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500" dirty="0">
                <a:ea typeface="Batang" panose="020B0503020000020004" pitchFamily="18" charset="-127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11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Attività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ABA24E57-5A3A-4B7C-91A4-3AB2E1E16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982" y="1285312"/>
            <a:ext cx="9047018" cy="1693444"/>
          </a:xfrm>
        </p:spPr>
        <p:txBody>
          <a:bodyPr>
            <a:normAutofit/>
          </a:bodyPr>
          <a:lstStyle/>
          <a:p>
            <a:pPr algn="just"/>
            <a:r>
              <a:rPr lang="it-IT" sz="1500" dirty="0"/>
              <a:t>Ponics si occupa della progettazione, costruzione, installazione e vendita di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impianti automatizzati</a:t>
            </a:r>
            <a:r>
              <a:rPr lang="it-IT" sz="1500" b="1" dirty="0"/>
              <a:t>, </a:t>
            </a:r>
            <a:r>
              <a:rPr lang="it-IT" sz="1500" dirty="0"/>
              <a:t>standard o personalizzati, che utilizzano la tecnica dell’</a:t>
            </a:r>
            <a:r>
              <a:rPr lang="it-IT" sz="1500" dirty="0" err="1"/>
              <a:t>acquaponica</a:t>
            </a:r>
            <a:r>
              <a:rPr lang="it-IT" sz="1500" dirty="0"/>
              <a:t>, per la conduzione di ecosistemi artificiali, volti alla produzione di cibo ecosostenibile ed ecocompatibile.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fattorie urbane verticali</a:t>
            </a:r>
            <a:r>
              <a:rPr lang="it-IT" sz="1500" dirty="0"/>
              <a:t>, convertendo immobili in innovativi impianti </a:t>
            </a:r>
            <a:r>
              <a:rPr lang="it-IT" sz="1500" dirty="0" err="1"/>
              <a:t>smart</a:t>
            </a:r>
            <a:r>
              <a:rPr lang="it-IT" sz="1500" dirty="0"/>
              <a:t> e green per la produzione agroalimentare basata sui sistemi </a:t>
            </a:r>
            <a:r>
              <a:rPr lang="it-IT" sz="1500" dirty="0" err="1"/>
              <a:t>acquaponici</a:t>
            </a:r>
            <a:r>
              <a:rPr lang="it-IT" sz="1500" dirty="0"/>
              <a:t>, che riducono la distanza tra luogo di produzione e luogo di consumo. </a:t>
            </a:r>
          </a:p>
          <a:p>
            <a:endParaRPr lang="it-IT" sz="28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015F53C-B395-4BF4-BBA2-33038E760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897" y="2997651"/>
            <a:ext cx="4014981" cy="320514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59CE639-6010-4E53-8C6F-4CC677CE1B56}"/>
              </a:ext>
            </a:extLst>
          </p:cNvPr>
          <p:cNvSpPr/>
          <p:nvPr/>
        </p:nvSpPr>
        <p:spPr>
          <a:xfrm>
            <a:off x="6959347" y="4027477"/>
            <a:ext cx="361167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dirty="0"/>
              <a:t>La realizzazione degli impianti e dei modelli di fattorie urbane ecosostenibili si basa sull’utilizzo del </a:t>
            </a: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sistema di </a:t>
            </a:r>
            <a:r>
              <a:rPr lang="it-IT" sz="1500" b="1" dirty="0" err="1">
                <a:solidFill>
                  <a:schemeClr val="accent1">
                    <a:lumMod val="75000"/>
                  </a:schemeClr>
                </a:solidFill>
              </a:rPr>
              <a:t>acquaponica</a:t>
            </a:r>
            <a:r>
              <a:rPr lang="it-IT" sz="1500" dirty="0"/>
              <a:t>, che abbina la crescita di specie vegetali all’allevamento ittico, commercializzati mediante applicazioni e soluzioni digitali innovative.</a:t>
            </a:r>
          </a:p>
        </p:txBody>
      </p:sp>
    </p:spTree>
    <p:extLst>
      <p:ext uri="{BB962C8B-B14F-4D97-AF65-F5344CB8AC3E}">
        <p14:creationId xmlns:p14="http://schemas.microsoft.com/office/powerpoint/2010/main" val="412078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L’idea: Il ciclo dell’</a:t>
            </a:r>
            <a:r>
              <a:rPr lang="it-IT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acquaponica</a:t>
            </a:r>
            <a:endParaRPr lang="it-IT" sz="3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5D0344BE-902D-4BA6-A6DE-D414B361E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2125114"/>
            <a:ext cx="3324409" cy="38318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5F881F-BD8C-430D-9859-1729BE09E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53B373B-E130-4B8A-A751-6F86A3AE4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08EA91-E9D7-405C-8984-0A42DE903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648FA7AD-BAEF-4CA7-9945-133CE372F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38A78CF-3288-41EA-8D74-89889DB2A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CD64D22B-57FF-447E-ABC9-9E864983D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06060A39-0402-423B-8F0E-27586C979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D2F9F51-0DF3-49EE-AD6E-24B465677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30846D8-0606-4C0E-96E4-84FAB376C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476B095F-F6B8-4C12-85A6-407257A94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5BED2CFF-6E68-44C3-8476-A845DFB1C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0CC8A214-82F3-4973-A32D-50B72A90B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EF2ACD55-8EA0-4C69-B4A4-2C70DF96E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8ECF8373-8DB2-4B68-B610-A87AB739A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0A1A31ED-0F5F-44F4-9C8E-5C6ECC368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0D76E461-9137-4C8C-86C4-00EDE9F00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8BCD29DC-3831-4268-8E35-EDA49D5FE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E3E7036D-3E44-4E22-A006-4251B9C21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6C893B52-308E-4710-B77A-2529FBED2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51158E84-E5F2-455C-8BF6-B7A3B7E04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C9179F63-3951-4DCF-B8FA-8DFEF569A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DA3E9B4B-DADA-4B0D-9D40-50D611BF1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047333C6-4D80-4945-A43D-C4BAED51E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24" name="Rectangle 29">
            <a:extLst>
              <a:ext uri="{FF2B5EF4-FFF2-40B4-BE49-F238E27FC236}">
                <a16:creationId xmlns:a16="http://schemas.microsoft.com/office/drawing/2014/main" id="{AFB1B219-6996-4BCA-971A-8D3886FEF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25" name="Rectangle 30">
            <a:extLst>
              <a:ext uri="{FF2B5EF4-FFF2-40B4-BE49-F238E27FC236}">
                <a16:creationId xmlns:a16="http://schemas.microsoft.com/office/drawing/2014/main" id="{BC114CE6-AFFC-4C35-B682-0D2392755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26" name="Rectangle 31">
            <a:extLst>
              <a:ext uri="{FF2B5EF4-FFF2-40B4-BE49-F238E27FC236}">
                <a16:creationId xmlns:a16="http://schemas.microsoft.com/office/drawing/2014/main" id="{33A67161-8277-4BD8-A8F4-8FD78D15E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27" name="Rectangle 32">
            <a:extLst>
              <a:ext uri="{FF2B5EF4-FFF2-40B4-BE49-F238E27FC236}">
                <a16:creationId xmlns:a16="http://schemas.microsoft.com/office/drawing/2014/main" id="{7F64CDE2-B1AF-4EA5-B91F-4A8C78EAE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28" name="Rectangle 33">
            <a:extLst>
              <a:ext uri="{FF2B5EF4-FFF2-40B4-BE49-F238E27FC236}">
                <a16:creationId xmlns:a16="http://schemas.microsoft.com/office/drawing/2014/main" id="{C5137784-3E7F-4531-8683-C77B1D515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29" name="Rectangle 34">
            <a:extLst>
              <a:ext uri="{FF2B5EF4-FFF2-40B4-BE49-F238E27FC236}">
                <a16:creationId xmlns:a16="http://schemas.microsoft.com/office/drawing/2014/main" id="{65E97D55-72D0-4799-A179-368437F2D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0" name="Rectangle 35">
            <a:extLst>
              <a:ext uri="{FF2B5EF4-FFF2-40B4-BE49-F238E27FC236}">
                <a16:creationId xmlns:a16="http://schemas.microsoft.com/office/drawing/2014/main" id="{C69D2361-C40E-4F50-81D8-4C0ABC714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2" name="Rectangle 37">
            <a:extLst>
              <a:ext uri="{FF2B5EF4-FFF2-40B4-BE49-F238E27FC236}">
                <a16:creationId xmlns:a16="http://schemas.microsoft.com/office/drawing/2014/main" id="{0AA3B5EF-E45C-4A44-B772-AC9805803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3" name="Rectangle 38">
            <a:extLst>
              <a:ext uri="{FF2B5EF4-FFF2-40B4-BE49-F238E27FC236}">
                <a16:creationId xmlns:a16="http://schemas.microsoft.com/office/drawing/2014/main" id="{2D98D416-7DC9-437D-B7AB-750AE324A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4" name="Rectangle 39">
            <a:extLst>
              <a:ext uri="{FF2B5EF4-FFF2-40B4-BE49-F238E27FC236}">
                <a16:creationId xmlns:a16="http://schemas.microsoft.com/office/drawing/2014/main" id="{D29D1C6D-476F-405A-B7C4-5D08D077F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5" name="Rectangle 40">
            <a:extLst>
              <a:ext uri="{FF2B5EF4-FFF2-40B4-BE49-F238E27FC236}">
                <a16:creationId xmlns:a16="http://schemas.microsoft.com/office/drawing/2014/main" id="{D2106373-2A84-40F9-BCA1-F5963DC38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6" name="Rectangle 41">
            <a:extLst>
              <a:ext uri="{FF2B5EF4-FFF2-40B4-BE49-F238E27FC236}">
                <a16:creationId xmlns:a16="http://schemas.microsoft.com/office/drawing/2014/main" id="{44E04B41-59D7-4C40-8CBB-C1A3BF325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7" name="Rectangle 42">
            <a:extLst>
              <a:ext uri="{FF2B5EF4-FFF2-40B4-BE49-F238E27FC236}">
                <a16:creationId xmlns:a16="http://schemas.microsoft.com/office/drawing/2014/main" id="{1E6ADC1C-E259-4CFD-8C6A-CFAAC27D1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8" name="Rectangle 43">
            <a:extLst>
              <a:ext uri="{FF2B5EF4-FFF2-40B4-BE49-F238E27FC236}">
                <a16:creationId xmlns:a16="http://schemas.microsoft.com/office/drawing/2014/main" id="{1491EE9C-518E-41AD-8D2C-AE2B06446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41" name="Rectangle 45">
            <a:extLst>
              <a:ext uri="{FF2B5EF4-FFF2-40B4-BE49-F238E27FC236}">
                <a16:creationId xmlns:a16="http://schemas.microsoft.com/office/drawing/2014/main" id="{ACA3169C-EF55-43C8-8FF0-DB7D2BEA0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42" name="Rectangle 46">
            <a:extLst>
              <a:ext uri="{FF2B5EF4-FFF2-40B4-BE49-F238E27FC236}">
                <a16:creationId xmlns:a16="http://schemas.microsoft.com/office/drawing/2014/main" id="{6F05EE2C-F2DA-45BA-80AA-2B0D650B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43" name="Rectangle 47">
            <a:extLst>
              <a:ext uri="{FF2B5EF4-FFF2-40B4-BE49-F238E27FC236}">
                <a16:creationId xmlns:a16="http://schemas.microsoft.com/office/drawing/2014/main" id="{49639B79-871A-4F4D-AA7E-3EA8C6045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44" name="Rectangle 48">
            <a:extLst>
              <a:ext uri="{FF2B5EF4-FFF2-40B4-BE49-F238E27FC236}">
                <a16:creationId xmlns:a16="http://schemas.microsoft.com/office/drawing/2014/main" id="{50FC41D1-C675-4A04-A981-BFBED87A7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45" name="Rectangle 49">
            <a:extLst>
              <a:ext uri="{FF2B5EF4-FFF2-40B4-BE49-F238E27FC236}">
                <a16:creationId xmlns:a16="http://schemas.microsoft.com/office/drawing/2014/main" id="{D698FA02-AF66-4CA1-918B-1736DA566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46" name="Rectangle 50">
            <a:extLst>
              <a:ext uri="{FF2B5EF4-FFF2-40B4-BE49-F238E27FC236}">
                <a16:creationId xmlns:a16="http://schemas.microsoft.com/office/drawing/2014/main" id="{038B0411-6C3E-46DF-88EA-9FDDF7FE2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47" name="Rectangle 51">
            <a:extLst>
              <a:ext uri="{FF2B5EF4-FFF2-40B4-BE49-F238E27FC236}">
                <a16:creationId xmlns:a16="http://schemas.microsoft.com/office/drawing/2014/main" id="{146852A4-8853-4F48-9C11-726E88D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49" name="Rectangle 53">
            <a:extLst>
              <a:ext uri="{FF2B5EF4-FFF2-40B4-BE49-F238E27FC236}">
                <a16:creationId xmlns:a16="http://schemas.microsoft.com/office/drawing/2014/main" id="{D94D91E5-1B1E-4DBC-A9F5-93CA97AA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50" name="Rectangle 54">
            <a:extLst>
              <a:ext uri="{FF2B5EF4-FFF2-40B4-BE49-F238E27FC236}">
                <a16:creationId xmlns:a16="http://schemas.microsoft.com/office/drawing/2014/main" id="{FB85259F-E503-48E4-945F-A00AB8BC8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51" name="Rectangle 55">
            <a:extLst>
              <a:ext uri="{FF2B5EF4-FFF2-40B4-BE49-F238E27FC236}">
                <a16:creationId xmlns:a16="http://schemas.microsoft.com/office/drawing/2014/main" id="{6574A670-7295-4726-868A-572D32045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52" name="Rectangle 56">
            <a:extLst>
              <a:ext uri="{FF2B5EF4-FFF2-40B4-BE49-F238E27FC236}">
                <a16:creationId xmlns:a16="http://schemas.microsoft.com/office/drawing/2014/main" id="{F2BE5E29-2E23-44E4-9335-35DB2A850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53" name="Rectangle 57">
            <a:extLst>
              <a:ext uri="{FF2B5EF4-FFF2-40B4-BE49-F238E27FC236}">
                <a16:creationId xmlns:a16="http://schemas.microsoft.com/office/drawing/2014/main" id="{329C7A3B-8804-4086-9F97-24CDE5D02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54" name="Rectangle 58">
            <a:extLst>
              <a:ext uri="{FF2B5EF4-FFF2-40B4-BE49-F238E27FC236}">
                <a16:creationId xmlns:a16="http://schemas.microsoft.com/office/drawing/2014/main" id="{3D192D5A-D2F6-4055-A7EC-A49D2BE82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55" name="Rectangle 61">
            <a:extLst>
              <a:ext uri="{FF2B5EF4-FFF2-40B4-BE49-F238E27FC236}">
                <a16:creationId xmlns:a16="http://schemas.microsoft.com/office/drawing/2014/main" id="{7B0EFADB-1ACA-4388-8E05-7C7327C7D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56" name="Rectangle 62">
            <a:extLst>
              <a:ext uri="{FF2B5EF4-FFF2-40B4-BE49-F238E27FC236}">
                <a16:creationId xmlns:a16="http://schemas.microsoft.com/office/drawing/2014/main" id="{38843875-1820-4458-BC98-49BE7A2DF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57" name="Rectangle 63">
            <a:extLst>
              <a:ext uri="{FF2B5EF4-FFF2-40B4-BE49-F238E27FC236}">
                <a16:creationId xmlns:a16="http://schemas.microsoft.com/office/drawing/2014/main" id="{A3138F89-AD3A-4A7E-A7AD-C6C8AE57B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58" name="Rectangle 64">
            <a:extLst>
              <a:ext uri="{FF2B5EF4-FFF2-40B4-BE49-F238E27FC236}">
                <a16:creationId xmlns:a16="http://schemas.microsoft.com/office/drawing/2014/main" id="{90E55FA7-2878-4317-80ED-83F15A364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59" name="Rectangle 65">
            <a:extLst>
              <a:ext uri="{FF2B5EF4-FFF2-40B4-BE49-F238E27FC236}">
                <a16:creationId xmlns:a16="http://schemas.microsoft.com/office/drawing/2014/main" id="{C19AC346-A4CB-4A9A-A15A-DE42248BA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0" name="Rectangle 66">
            <a:extLst>
              <a:ext uri="{FF2B5EF4-FFF2-40B4-BE49-F238E27FC236}">
                <a16:creationId xmlns:a16="http://schemas.microsoft.com/office/drawing/2014/main" id="{130394E7-7A4B-470C-880A-2C39137E5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1" name="Rectangle 67">
            <a:extLst>
              <a:ext uri="{FF2B5EF4-FFF2-40B4-BE49-F238E27FC236}">
                <a16:creationId xmlns:a16="http://schemas.microsoft.com/office/drawing/2014/main" id="{352CF1A3-ABAB-4916-AC03-6AF67AA16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2" name="Rectangle 68">
            <a:extLst>
              <a:ext uri="{FF2B5EF4-FFF2-40B4-BE49-F238E27FC236}">
                <a16:creationId xmlns:a16="http://schemas.microsoft.com/office/drawing/2014/main" id="{053C48FD-DB9E-4EC5-8718-7AB090EDB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3" name="Rectangle 69">
            <a:extLst>
              <a:ext uri="{FF2B5EF4-FFF2-40B4-BE49-F238E27FC236}">
                <a16:creationId xmlns:a16="http://schemas.microsoft.com/office/drawing/2014/main" id="{D9505542-9284-48ED-BF50-B608B2AF4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" name="Rectangle 71">
            <a:extLst>
              <a:ext uri="{FF2B5EF4-FFF2-40B4-BE49-F238E27FC236}">
                <a16:creationId xmlns:a16="http://schemas.microsoft.com/office/drawing/2014/main" id="{E63682B7-7D24-469C-AF97-6E91060F6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" name="Rectangle 72">
            <a:extLst>
              <a:ext uri="{FF2B5EF4-FFF2-40B4-BE49-F238E27FC236}">
                <a16:creationId xmlns:a16="http://schemas.microsoft.com/office/drawing/2014/main" id="{55FAE112-6D43-49FC-A33A-C67E9383E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7" name="Rectangle 74">
            <a:extLst>
              <a:ext uri="{FF2B5EF4-FFF2-40B4-BE49-F238E27FC236}">
                <a16:creationId xmlns:a16="http://schemas.microsoft.com/office/drawing/2014/main" id="{664869D8-9488-4CD0-AC2D-D47E82F19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8" name="Rectangle 75">
            <a:extLst>
              <a:ext uri="{FF2B5EF4-FFF2-40B4-BE49-F238E27FC236}">
                <a16:creationId xmlns:a16="http://schemas.microsoft.com/office/drawing/2014/main" id="{28EBC8A8-74A7-4250-AEFC-35D81247D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9" name="Rectangle 76">
            <a:extLst>
              <a:ext uri="{FF2B5EF4-FFF2-40B4-BE49-F238E27FC236}">
                <a16:creationId xmlns:a16="http://schemas.microsoft.com/office/drawing/2014/main" id="{4FE987AA-1C4B-47E9-A830-07ADCA809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70" name="Rectangle 78">
            <a:extLst>
              <a:ext uri="{FF2B5EF4-FFF2-40B4-BE49-F238E27FC236}">
                <a16:creationId xmlns:a16="http://schemas.microsoft.com/office/drawing/2014/main" id="{3879B0C8-7C68-4802-AF19-BA9D2FE96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71" name="Rectangle 79">
            <a:extLst>
              <a:ext uri="{FF2B5EF4-FFF2-40B4-BE49-F238E27FC236}">
                <a16:creationId xmlns:a16="http://schemas.microsoft.com/office/drawing/2014/main" id="{0E64E1A9-D33E-4F89-A0F7-56B5418A2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73" name="Rectangle 81">
            <a:extLst>
              <a:ext uri="{FF2B5EF4-FFF2-40B4-BE49-F238E27FC236}">
                <a16:creationId xmlns:a16="http://schemas.microsoft.com/office/drawing/2014/main" id="{6114568A-CBF7-4A76-BE5A-07C6E4508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74" name="Rectangle 82">
            <a:extLst>
              <a:ext uri="{FF2B5EF4-FFF2-40B4-BE49-F238E27FC236}">
                <a16:creationId xmlns:a16="http://schemas.microsoft.com/office/drawing/2014/main" id="{376828A9-1459-4C35-A0EB-6B8EBA5A6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75" name="Rectangle 83">
            <a:extLst>
              <a:ext uri="{FF2B5EF4-FFF2-40B4-BE49-F238E27FC236}">
                <a16:creationId xmlns:a16="http://schemas.microsoft.com/office/drawing/2014/main" id="{473B01A0-1A67-4B6B-975F-657175A89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76" name="Rectangle 85">
            <a:extLst>
              <a:ext uri="{FF2B5EF4-FFF2-40B4-BE49-F238E27FC236}">
                <a16:creationId xmlns:a16="http://schemas.microsoft.com/office/drawing/2014/main" id="{A468F4C5-374C-4C80-9AD3-EF1877156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77" name="Rectangle 86">
            <a:extLst>
              <a:ext uri="{FF2B5EF4-FFF2-40B4-BE49-F238E27FC236}">
                <a16:creationId xmlns:a16="http://schemas.microsoft.com/office/drawing/2014/main" id="{18544ED1-EF95-4060-9228-00BF91AAD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79" name="Rectangle 88">
            <a:extLst>
              <a:ext uri="{FF2B5EF4-FFF2-40B4-BE49-F238E27FC236}">
                <a16:creationId xmlns:a16="http://schemas.microsoft.com/office/drawing/2014/main" id="{F058CF73-8357-4CD2-99D7-2D8CA3F2A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80" name="Rectangle 89">
            <a:extLst>
              <a:ext uri="{FF2B5EF4-FFF2-40B4-BE49-F238E27FC236}">
                <a16:creationId xmlns:a16="http://schemas.microsoft.com/office/drawing/2014/main" id="{62FE0B13-FFC9-4F41-9811-5EB603A60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81" name="Rectangle 90">
            <a:extLst>
              <a:ext uri="{FF2B5EF4-FFF2-40B4-BE49-F238E27FC236}">
                <a16:creationId xmlns:a16="http://schemas.microsoft.com/office/drawing/2014/main" id="{E02855D2-69D4-4656-96D2-E1CC26A31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82" name="Rectangle 91">
            <a:extLst>
              <a:ext uri="{FF2B5EF4-FFF2-40B4-BE49-F238E27FC236}">
                <a16:creationId xmlns:a16="http://schemas.microsoft.com/office/drawing/2014/main" id="{80A5029A-0EF9-4E31-A24D-33D0CD8FD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83" name="Rectangle 92">
            <a:extLst>
              <a:ext uri="{FF2B5EF4-FFF2-40B4-BE49-F238E27FC236}">
                <a16:creationId xmlns:a16="http://schemas.microsoft.com/office/drawing/2014/main" id="{C1FB8A3F-E318-4D7E-96DC-38C5A9E0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84" name="Rectangle 93">
            <a:extLst>
              <a:ext uri="{FF2B5EF4-FFF2-40B4-BE49-F238E27FC236}">
                <a16:creationId xmlns:a16="http://schemas.microsoft.com/office/drawing/2014/main" id="{A8460E3D-58C2-41AD-930E-DCB70B996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85" name="Rectangle 94">
            <a:extLst>
              <a:ext uri="{FF2B5EF4-FFF2-40B4-BE49-F238E27FC236}">
                <a16:creationId xmlns:a16="http://schemas.microsoft.com/office/drawing/2014/main" id="{7BAE9AC3-D3A7-45E9-8CB3-6A13F4D0A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86" name="Rectangle 95">
            <a:extLst>
              <a:ext uri="{FF2B5EF4-FFF2-40B4-BE49-F238E27FC236}">
                <a16:creationId xmlns:a16="http://schemas.microsoft.com/office/drawing/2014/main" id="{AA26BDAB-6827-41E7-9E66-BA9AA059D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87" name="Rectangle 97">
            <a:extLst>
              <a:ext uri="{FF2B5EF4-FFF2-40B4-BE49-F238E27FC236}">
                <a16:creationId xmlns:a16="http://schemas.microsoft.com/office/drawing/2014/main" id="{EFA40176-3243-4E40-84C1-505725858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21" name="Rectangle 98">
            <a:extLst>
              <a:ext uri="{FF2B5EF4-FFF2-40B4-BE49-F238E27FC236}">
                <a16:creationId xmlns:a16="http://schemas.microsoft.com/office/drawing/2014/main" id="{CE83D169-AD3F-4D0A-A477-CBEF2B24A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22" name="Rectangle 99">
            <a:extLst>
              <a:ext uri="{FF2B5EF4-FFF2-40B4-BE49-F238E27FC236}">
                <a16:creationId xmlns:a16="http://schemas.microsoft.com/office/drawing/2014/main" id="{EBDEA5CA-A932-4419-9D00-B369A6338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23" name="Rectangle 100">
            <a:extLst>
              <a:ext uri="{FF2B5EF4-FFF2-40B4-BE49-F238E27FC236}">
                <a16:creationId xmlns:a16="http://schemas.microsoft.com/office/drawing/2014/main" id="{B2E2CC8C-BA27-44A9-A2F6-1D2C61C3F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24" name="Rectangle 101">
            <a:extLst>
              <a:ext uri="{FF2B5EF4-FFF2-40B4-BE49-F238E27FC236}">
                <a16:creationId xmlns:a16="http://schemas.microsoft.com/office/drawing/2014/main" id="{1D1E3640-4194-44C0-8A19-A4584A721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25" name="Rectangle 102">
            <a:extLst>
              <a:ext uri="{FF2B5EF4-FFF2-40B4-BE49-F238E27FC236}">
                <a16:creationId xmlns:a16="http://schemas.microsoft.com/office/drawing/2014/main" id="{CCD0C89D-816D-48F3-BE2A-6FDC3F4F9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26" name="Rectangle 103">
            <a:extLst>
              <a:ext uri="{FF2B5EF4-FFF2-40B4-BE49-F238E27FC236}">
                <a16:creationId xmlns:a16="http://schemas.microsoft.com/office/drawing/2014/main" id="{6101F759-EF5C-4504-BA46-2ADFC136A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27" name="Rectangle 105">
            <a:extLst>
              <a:ext uri="{FF2B5EF4-FFF2-40B4-BE49-F238E27FC236}">
                <a16:creationId xmlns:a16="http://schemas.microsoft.com/office/drawing/2014/main" id="{F6134F50-2400-4D4B-B5FE-1AFD41D37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29" name="Rectangle 106">
            <a:extLst>
              <a:ext uri="{FF2B5EF4-FFF2-40B4-BE49-F238E27FC236}">
                <a16:creationId xmlns:a16="http://schemas.microsoft.com/office/drawing/2014/main" id="{38A5ADE9-5061-4036-B9A1-32E4E50E4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31" name="Rectangle 108">
            <a:extLst>
              <a:ext uri="{FF2B5EF4-FFF2-40B4-BE49-F238E27FC236}">
                <a16:creationId xmlns:a16="http://schemas.microsoft.com/office/drawing/2014/main" id="{04B7F64B-B5EC-4009-9715-5074D9B59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32" name="Rectangle 109">
            <a:extLst>
              <a:ext uri="{FF2B5EF4-FFF2-40B4-BE49-F238E27FC236}">
                <a16:creationId xmlns:a16="http://schemas.microsoft.com/office/drawing/2014/main" id="{131C231D-FF18-498F-9117-A90C4513D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33" name="Rectangle 110">
            <a:extLst>
              <a:ext uri="{FF2B5EF4-FFF2-40B4-BE49-F238E27FC236}">
                <a16:creationId xmlns:a16="http://schemas.microsoft.com/office/drawing/2014/main" id="{5128BCB3-02F8-433A-A399-3D8667EFD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34" name="Rectangle 112">
            <a:extLst>
              <a:ext uri="{FF2B5EF4-FFF2-40B4-BE49-F238E27FC236}">
                <a16:creationId xmlns:a16="http://schemas.microsoft.com/office/drawing/2014/main" id="{22869213-0F64-459E-B833-C785116F3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36" name="Rectangle 113">
            <a:extLst>
              <a:ext uri="{FF2B5EF4-FFF2-40B4-BE49-F238E27FC236}">
                <a16:creationId xmlns:a16="http://schemas.microsoft.com/office/drawing/2014/main" id="{315D1A9F-D517-40DD-A56A-FE3F4F072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38" name="Rectangle 115">
            <a:extLst>
              <a:ext uri="{FF2B5EF4-FFF2-40B4-BE49-F238E27FC236}">
                <a16:creationId xmlns:a16="http://schemas.microsoft.com/office/drawing/2014/main" id="{7E1A4DDE-A2EE-4DF7-AD63-0A093B069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39" name="Rectangle 116">
            <a:extLst>
              <a:ext uri="{FF2B5EF4-FFF2-40B4-BE49-F238E27FC236}">
                <a16:creationId xmlns:a16="http://schemas.microsoft.com/office/drawing/2014/main" id="{5BC8E2C5-7D66-4C79-A667-348FF4044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40" name="Rectangle 117">
            <a:extLst>
              <a:ext uri="{FF2B5EF4-FFF2-40B4-BE49-F238E27FC236}">
                <a16:creationId xmlns:a16="http://schemas.microsoft.com/office/drawing/2014/main" id="{6FD4F02B-6B47-4451-80A5-2D87D609D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41" name="Rectangle 119">
            <a:extLst>
              <a:ext uri="{FF2B5EF4-FFF2-40B4-BE49-F238E27FC236}">
                <a16:creationId xmlns:a16="http://schemas.microsoft.com/office/drawing/2014/main" id="{7B2F3161-B581-4A6B-92BA-321B507DF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43" name="Rectangle 120">
            <a:extLst>
              <a:ext uri="{FF2B5EF4-FFF2-40B4-BE49-F238E27FC236}">
                <a16:creationId xmlns:a16="http://schemas.microsoft.com/office/drawing/2014/main" id="{85D06D7E-844C-4D65-8A56-C3B40C475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45" name="Rectangle 122">
            <a:extLst>
              <a:ext uri="{FF2B5EF4-FFF2-40B4-BE49-F238E27FC236}">
                <a16:creationId xmlns:a16="http://schemas.microsoft.com/office/drawing/2014/main" id="{ABA52754-03FF-416D-99AF-95E071B62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46" name="Rectangle 123">
            <a:extLst>
              <a:ext uri="{FF2B5EF4-FFF2-40B4-BE49-F238E27FC236}">
                <a16:creationId xmlns:a16="http://schemas.microsoft.com/office/drawing/2014/main" id="{8C94426D-9DD4-44BB-9CFD-BF8359F83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47" name="Rectangle 124">
            <a:extLst>
              <a:ext uri="{FF2B5EF4-FFF2-40B4-BE49-F238E27FC236}">
                <a16:creationId xmlns:a16="http://schemas.microsoft.com/office/drawing/2014/main" id="{0821D08D-BF1B-4505-9E7E-41F9C4EBA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48" name="Rectangle 125">
            <a:extLst>
              <a:ext uri="{FF2B5EF4-FFF2-40B4-BE49-F238E27FC236}">
                <a16:creationId xmlns:a16="http://schemas.microsoft.com/office/drawing/2014/main" id="{2524F6CA-687A-492D-B5A4-190A2FE0D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49" name="Rectangle 126">
            <a:extLst>
              <a:ext uri="{FF2B5EF4-FFF2-40B4-BE49-F238E27FC236}">
                <a16:creationId xmlns:a16="http://schemas.microsoft.com/office/drawing/2014/main" id="{C4677D38-7791-4AA7-8D41-6AB54D20D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51" name="Rectangle 128">
            <a:extLst>
              <a:ext uri="{FF2B5EF4-FFF2-40B4-BE49-F238E27FC236}">
                <a16:creationId xmlns:a16="http://schemas.microsoft.com/office/drawing/2014/main" id="{0CC37BAB-6AF7-44BB-9614-2813A761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88" name="Rectangle 129">
            <a:extLst>
              <a:ext uri="{FF2B5EF4-FFF2-40B4-BE49-F238E27FC236}">
                <a16:creationId xmlns:a16="http://schemas.microsoft.com/office/drawing/2014/main" id="{A0E65A4F-9FF8-4A9E-9765-7D93483E3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89" name="Rectangle 130">
            <a:extLst>
              <a:ext uri="{FF2B5EF4-FFF2-40B4-BE49-F238E27FC236}">
                <a16:creationId xmlns:a16="http://schemas.microsoft.com/office/drawing/2014/main" id="{053DB9A2-D0B0-4966-AD68-14DD86B3F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90" name="Rectangle 131">
            <a:extLst>
              <a:ext uri="{FF2B5EF4-FFF2-40B4-BE49-F238E27FC236}">
                <a16:creationId xmlns:a16="http://schemas.microsoft.com/office/drawing/2014/main" id="{A7C73E4B-525A-4CE5-BF84-88666FD09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91" name="Rectangle 132">
            <a:extLst>
              <a:ext uri="{FF2B5EF4-FFF2-40B4-BE49-F238E27FC236}">
                <a16:creationId xmlns:a16="http://schemas.microsoft.com/office/drawing/2014/main" id="{A46B9533-6B79-4F07-986B-1558343F1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92" name="Rectangle 133">
            <a:extLst>
              <a:ext uri="{FF2B5EF4-FFF2-40B4-BE49-F238E27FC236}">
                <a16:creationId xmlns:a16="http://schemas.microsoft.com/office/drawing/2014/main" id="{C6E8B06D-DAD2-4BD1-AE97-21E1660EE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93" name="Rectangle 134">
            <a:extLst>
              <a:ext uri="{FF2B5EF4-FFF2-40B4-BE49-F238E27FC236}">
                <a16:creationId xmlns:a16="http://schemas.microsoft.com/office/drawing/2014/main" id="{CCDDAC80-2CE9-4AB9-B088-6A415D393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95" name="Rectangle 135">
            <a:extLst>
              <a:ext uri="{FF2B5EF4-FFF2-40B4-BE49-F238E27FC236}">
                <a16:creationId xmlns:a16="http://schemas.microsoft.com/office/drawing/2014/main" id="{977DFD0F-9EE5-4452-B1AE-1DC1382F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97" name="Rectangle 137">
            <a:extLst>
              <a:ext uri="{FF2B5EF4-FFF2-40B4-BE49-F238E27FC236}">
                <a16:creationId xmlns:a16="http://schemas.microsoft.com/office/drawing/2014/main" id="{7B39D21C-311D-40CF-9B05-2DD6F84A4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98" name="Rectangle 138">
            <a:extLst>
              <a:ext uri="{FF2B5EF4-FFF2-40B4-BE49-F238E27FC236}">
                <a16:creationId xmlns:a16="http://schemas.microsoft.com/office/drawing/2014/main" id="{C4CB6DDD-9A6A-4203-961E-D6661D06A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06" name="Rectangle 145">
            <a:extLst>
              <a:ext uri="{FF2B5EF4-FFF2-40B4-BE49-F238E27FC236}">
                <a16:creationId xmlns:a16="http://schemas.microsoft.com/office/drawing/2014/main" id="{2CC49ED3-F224-4C78-AAB8-1FE1BDF95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07" name="Rectangle 146">
            <a:extLst>
              <a:ext uri="{FF2B5EF4-FFF2-40B4-BE49-F238E27FC236}">
                <a16:creationId xmlns:a16="http://schemas.microsoft.com/office/drawing/2014/main" id="{3670945F-7D45-4032-BB16-B9BC86B86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09" name="Rectangle 147">
            <a:extLst>
              <a:ext uri="{FF2B5EF4-FFF2-40B4-BE49-F238E27FC236}">
                <a16:creationId xmlns:a16="http://schemas.microsoft.com/office/drawing/2014/main" id="{7B3E064C-F389-4147-BE5D-D3479D632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0" name="Rectangle 148">
            <a:extLst>
              <a:ext uri="{FF2B5EF4-FFF2-40B4-BE49-F238E27FC236}">
                <a16:creationId xmlns:a16="http://schemas.microsoft.com/office/drawing/2014/main" id="{5E156566-89A1-4CF3-9232-6FFEB784D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1" name="Rectangle 149">
            <a:extLst>
              <a:ext uri="{FF2B5EF4-FFF2-40B4-BE49-F238E27FC236}">
                <a16:creationId xmlns:a16="http://schemas.microsoft.com/office/drawing/2014/main" id="{48D2AD84-A153-46A1-8FC8-AE598FE2A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2" name="Rectangle 150">
            <a:extLst>
              <a:ext uri="{FF2B5EF4-FFF2-40B4-BE49-F238E27FC236}">
                <a16:creationId xmlns:a16="http://schemas.microsoft.com/office/drawing/2014/main" id="{27545498-5964-423C-8B0D-4E2587CC7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3" name="Rectangle 151">
            <a:extLst>
              <a:ext uri="{FF2B5EF4-FFF2-40B4-BE49-F238E27FC236}">
                <a16:creationId xmlns:a16="http://schemas.microsoft.com/office/drawing/2014/main" id="{48F4935D-AEC3-42B8-8D13-537263EC0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4" name="Rectangle 152">
            <a:extLst>
              <a:ext uri="{FF2B5EF4-FFF2-40B4-BE49-F238E27FC236}">
                <a16:creationId xmlns:a16="http://schemas.microsoft.com/office/drawing/2014/main" id="{8BD57F0E-35DD-4BE5-8374-B3D67F67B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5" name="Rectangle 153">
            <a:extLst>
              <a:ext uri="{FF2B5EF4-FFF2-40B4-BE49-F238E27FC236}">
                <a16:creationId xmlns:a16="http://schemas.microsoft.com/office/drawing/2014/main" id="{DFA5A2EC-A511-4C6B-8FA2-7BB06CF67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" name="Rectangle 154">
            <a:extLst>
              <a:ext uri="{FF2B5EF4-FFF2-40B4-BE49-F238E27FC236}">
                <a16:creationId xmlns:a16="http://schemas.microsoft.com/office/drawing/2014/main" id="{7DF0FF83-CE92-4F1F-975A-DF79F5F25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7" name="Rectangle 155">
            <a:extLst>
              <a:ext uri="{FF2B5EF4-FFF2-40B4-BE49-F238E27FC236}">
                <a16:creationId xmlns:a16="http://schemas.microsoft.com/office/drawing/2014/main" id="{ED4069FF-4960-4B08-9E25-EBC86F6B9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9" name="Rectangle 157">
            <a:extLst>
              <a:ext uri="{FF2B5EF4-FFF2-40B4-BE49-F238E27FC236}">
                <a16:creationId xmlns:a16="http://schemas.microsoft.com/office/drawing/2014/main" id="{A44CBF8E-F3C4-4433-AD2C-27A464C8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52" name="Rectangle 158">
            <a:extLst>
              <a:ext uri="{FF2B5EF4-FFF2-40B4-BE49-F238E27FC236}">
                <a16:creationId xmlns:a16="http://schemas.microsoft.com/office/drawing/2014/main" id="{805BA261-01FD-4F2A-93E4-76752040A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53" name="Rectangle 159">
            <a:extLst>
              <a:ext uri="{FF2B5EF4-FFF2-40B4-BE49-F238E27FC236}">
                <a16:creationId xmlns:a16="http://schemas.microsoft.com/office/drawing/2014/main" id="{B843C6EB-80B2-4E04-9394-5F8736419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55" name="Rectangle 161">
            <a:extLst>
              <a:ext uri="{FF2B5EF4-FFF2-40B4-BE49-F238E27FC236}">
                <a16:creationId xmlns:a16="http://schemas.microsoft.com/office/drawing/2014/main" id="{EE64D773-BED2-4BB8-9498-41DE3FDF5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56" name="Rectangle 162">
            <a:extLst>
              <a:ext uri="{FF2B5EF4-FFF2-40B4-BE49-F238E27FC236}">
                <a16:creationId xmlns:a16="http://schemas.microsoft.com/office/drawing/2014/main" id="{596E4076-4507-44E1-A5D8-BE197FCD1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3000" b="0" i="1" u="none" strike="noStrike" cap="none" normalizeH="0" baseline="0">
              <a:ln>
                <a:noFill/>
              </a:ln>
              <a:solidFill>
                <a:srgbClr val="7DC642"/>
              </a:solidFill>
              <a:effectLst/>
              <a:latin typeface="FontAwes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8" name="Rectangle 164">
            <a:extLst>
              <a:ext uri="{FF2B5EF4-FFF2-40B4-BE49-F238E27FC236}">
                <a16:creationId xmlns:a16="http://schemas.microsoft.com/office/drawing/2014/main" id="{DEBF73F1-D292-46DF-8FED-72DDA4E82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60" name="Rectangle 166">
            <a:extLst>
              <a:ext uri="{FF2B5EF4-FFF2-40B4-BE49-F238E27FC236}">
                <a16:creationId xmlns:a16="http://schemas.microsoft.com/office/drawing/2014/main" id="{5C9C1ADE-F4C5-414D-86AA-B1AFCB484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3000" b="0" i="1" u="none" strike="noStrike" cap="none" normalizeH="0" baseline="0">
              <a:ln>
                <a:noFill/>
              </a:ln>
              <a:solidFill>
                <a:srgbClr val="7DC642"/>
              </a:solidFill>
              <a:effectLst/>
              <a:latin typeface="FontAwes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1" name="Rectangle 167">
            <a:extLst>
              <a:ext uri="{FF2B5EF4-FFF2-40B4-BE49-F238E27FC236}">
                <a16:creationId xmlns:a16="http://schemas.microsoft.com/office/drawing/2014/main" id="{8CD610A5-CC31-4B38-93DC-48A22206B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62" name="Rectangle 168">
            <a:extLst>
              <a:ext uri="{FF2B5EF4-FFF2-40B4-BE49-F238E27FC236}">
                <a16:creationId xmlns:a16="http://schemas.microsoft.com/office/drawing/2014/main" id="{E7BE2EEA-0E7D-4404-9829-A6395FB2E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64" name="Rectangle 170">
            <a:extLst>
              <a:ext uri="{FF2B5EF4-FFF2-40B4-BE49-F238E27FC236}">
                <a16:creationId xmlns:a16="http://schemas.microsoft.com/office/drawing/2014/main" id="{4592DB98-8D8A-4EFC-BB27-EFAC9B259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65" name="Rectangle 171">
            <a:extLst>
              <a:ext uri="{FF2B5EF4-FFF2-40B4-BE49-F238E27FC236}">
                <a16:creationId xmlns:a16="http://schemas.microsoft.com/office/drawing/2014/main" id="{6D7DE704-D194-4B4D-AA87-CBE81D7E0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3000" b="0" i="1" u="none" strike="noStrike" cap="none" normalizeH="0" baseline="0">
              <a:ln>
                <a:noFill/>
              </a:ln>
              <a:solidFill>
                <a:srgbClr val="7DC642"/>
              </a:solidFill>
              <a:effectLst/>
              <a:latin typeface="FontAwes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7" name="Rectangle 173">
            <a:extLst>
              <a:ext uri="{FF2B5EF4-FFF2-40B4-BE49-F238E27FC236}">
                <a16:creationId xmlns:a16="http://schemas.microsoft.com/office/drawing/2014/main" id="{6CD42836-32AE-4319-8D88-B6FA337AB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69" name="Rectangle 175">
            <a:extLst>
              <a:ext uri="{FF2B5EF4-FFF2-40B4-BE49-F238E27FC236}">
                <a16:creationId xmlns:a16="http://schemas.microsoft.com/office/drawing/2014/main" id="{48F65764-ADDC-4106-AC9C-55A38280C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1" name="Rectangle 177">
            <a:extLst>
              <a:ext uri="{FF2B5EF4-FFF2-40B4-BE49-F238E27FC236}">
                <a16:creationId xmlns:a16="http://schemas.microsoft.com/office/drawing/2014/main" id="{8D777B5A-B12F-4AF3-8C41-333BCEE0E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73" name="Rectangle 179">
            <a:extLst>
              <a:ext uri="{FF2B5EF4-FFF2-40B4-BE49-F238E27FC236}">
                <a16:creationId xmlns:a16="http://schemas.microsoft.com/office/drawing/2014/main" id="{39AB2A1C-4F3C-4FCB-BB4B-6AE7D192F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3000" b="0" i="1" u="none" strike="noStrike" cap="none" normalizeH="0" baseline="0">
              <a:ln>
                <a:noFill/>
              </a:ln>
              <a:solidFill>
                <a:srgbClr val="7DC642"/>
              </a:solidFill>
              <a:effectLst/>
              <a:latin typeface="FontAwes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4" name="Rectangle 180">
            <a:extLst>
              <a:ext uri="{FF2B5EF4-FFF2-40B4-BE49-F238E27FC236}">
                <a16:creationId xmlns:a16="http://schemas.microsoft.com/office/drawing/2014/main" id="{FD6966C8-7848-41A5-8D35-56C54DFD8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75" name="Rectangle 181">
            <a:extLst>
              <a:ext uri="{FF2B5EF4-FFF2-40B4-BE49-F238E27FC236}">
                <a16:creationId xmlns:a16="http://schemas.microsoft.com/office/drawing/2014/main" id="{1031D046-B013-4AFB-9788-0BB753567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77" name="Rectangle 183">
            <a:extLst>
              <a:ext uri="{FF2B5EF4-FFF2-40B4-BE49-F238E27FC236}">
                <a16:creationId xmlns:a16="http://schemas.microsoft.com/office/drawing/2014/main" id="{8CD9F6DA-A25F-4CBD-B8D0-B888CB125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78" name="Rectangle 184">
            <a:extLst>
              <a:ext uri="{FF2B5EF4-FFF2-40B4-BE49-F238E27FC236}">
                <a16:creationId xmlns:a16="http://schemas.microsoft.com/office/drawing/2014/main" id="{7FF6F126-9207-413F-B97D-FDA192C7A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3000" b="0" i="1" u="none" strike="noStrike" cap="none" normalizeH="0" baseline="0">
              <a:ln>
                <a:noFill/>
              </a:ln>
              <a:solidFill>
                <a:srgbClr val="7DC642"/>
              </a:solidFill>
              <a:effectLst/>
              <a:latin typeface="FontAwes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0" name="Rectangle 186">
            <a:extLst>
              <a:ext uri="{FF2B5EF4-FFF2-40B4-BE49-F238E27FC236}">
                <a16:creationId xmlns:a16="http://schemas.microsoft.com/office/drawing/2014/main" id="{232E8059-A128-4D41-BBFC-8C766B563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82" name="Rectangle 188">
            <a:extLst>
              <a:ext uri="{FF2B5EF4-FFF2-40B4-BE49-F238E27FC236}">
                <a16:creationId xmlns:a16="http://schemas.microsoft.com/office/drawing/2014/main" id="{79354B38-C0AB-46D9-888D-54DBB9A3D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3000" b="0" i="1" u="none" strike="noStrike" cap="none" normalizeH="0" baseline="0">
              <a:ln>
                <a:noFill/>
              </a:ln>
              <a:solidFill>
                <a:srgbClr val="7DC642"/>
              </a:solidFill>
              <a:effectLst/>
              <a:latin typeface="FontAwes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3" name="Rectangle 189">
            <a:extLst>
              <a:ext uri="{FF2B5EF4-FFF2-40B4-BE49-F238E27FC236}">
                <a16:creationId xmlns:a16="http://schemas.microsoft.com/office/drawing/2014/main" id="{0D7B7D36-DADF-414F-8897-6B981678A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84" name="Rectangle 190">
            <a:extLst>
              <a:ext uri="{FF2B5EF4-FFF2-40B4-BE49-F238E27FC236}">
                <a16:creationId xmlns:a16="http://schemas.microsoft.com/office/drawing/2014/main" id="{F02F2A78-65CE-487B-BAA7-1A3DA41A7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86" name="Rectangle 192">
            <a:extLst>
              <a:ext uri="{FF2B5EF4-FFF2-40B4-BE49-F238E27FC236}">
                <a16:creationId xmlns:a16="http://schemas.microsoft.com/office/drawing/2014/main" id="{3028382B-B4EF-406A-BEFF-B9371D2E1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87" name="Rectangle 193">
            <a:extLst>
              <a:ext uri="{FF2B5EF4-FFF2-40B4-BE49-F238E27FC236}">
                <a16:creationId xmlns:a16="http://schemas.microsoft.com/office/drawing/2014/main" id="{ED0F17D2-A092-452C-8999-70CE6E05A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3000" b="0" i="1" u="none" strike="noStrike" cap="none" normalizeH="0" baseline="0">
              <a:ln>
                <a:noFill/>
              </a:ln>
              <a:solidFill>
                <a:srgbClr val="7DC642"/>
              </a:solidFill>
              <a:effectLst/>
              <a:latin typeface="FontAwes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9" name="Rectangle 195">
            <a:extLst>
              <a:ext uri="{FF2B5EF4-FFF2-40B4-BE49-F238E27FC236}">
                <a16:creationId xmlns:a16="http://schemas.microsoft.com/office/drawing/2014/main" id="{8225FE8F-5C49-45AD-9923-BA5201624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91" name="Rectangle 197">
            <a:extLst>
              <a:ext uri="{FF2B5EF4-FFF2-40B4-BE49-F238E27FC236}">
                <a16:creationId xmlns:a16="http://schemas.microsoft.com/office/drawing/2014/main" id="{ED16276D-8934-4C97-8C80-8E01CD20B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3" name="Rectangle 199">
            <a:extLst>
              <a:ext uri="{FF2B5EF4-FFF2-40B4-BE49-F238E27FC236}">
                <a16:creationId xmlns:a16="http://schemas.microsoft.com/office/drawing/2014/main" id="{71FFEA3B-82E3-401C-BC32-C767DEEE2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95" name="Rectangle 201">
            <a:extLst>
              <a:ext uri="{FF2B5EF4-FFF2-40B4-BE49-F238E27FC236}">
                <a16:creationId xmlns:a16="http://schemas.microsoft.com/office/drawing/2014/main" id="{049E3F5F-B2A4-4A90-BDC1-31E2A5055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7" name="Rectangle 203">
            <a:extLst>
              <a:ext uri="{FF2B5EF4-FFF2-40B4-BE49-F238E27FC236}">
                <a16:creationId xmlns:a16="http://schemas.microsoft.com/office/drawing/2014/main" id="{A8405FF9-A420-424F-A4BB-6AB3ADD5D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99" name="Rectangle 205">
            <a:extLst>
              <a:ext uri="{FF2B5EF4-FFF2-40B4-BE49-F238E27FC236}">
                <a16:creationId xmlns:a16="http://schemas.microsoft.com/office/drawing/2014/main" id="{2E9921A9-6777-4ACE-88F1-2E6CFF047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163" y="0"/>
            <a:ext cx="446087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3000" b="0" i="1" u="none" strike="noStrike" cap="none" normalizeH="0" baseline="0">
              <a:ln>
                <a:noFill/>
              </a:ln>
              <a:solidFill>
                <a:srgbClr val="7DC642"/>
              </a:solidFill>
              <a:effectLst/>
              <a:latin typeface="FontAwesom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3" name="Rettangolo 1202">
            <a:extLst>
              <a:ext uri="{FF2B5EF4-FFF2-40B4-BE49-F238E27FC236}">
                <a16:creationId xmlns:a16="http://schemas.microsoft.com/office/drawing/2014/main" id="{56E17875-350E-416A-B813-AB4C2FD5BD41}"/>
              </a:ext>
            </a:extLst>
          </p:cNvPr>
          <p:cNvSpPr/>
          <p:nvPr/>
        </p:nvSpPr>
        <p:spPr>
          <a:xfrm>
            <a:off x="5475110" y="1885746"/>
            <a:ext cx="519289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it-IT" sz="1500" dirty="0"/>
              <a:t>I pesci producono deiezioni organiche che contribuiscono alla produzione di ammoniaca e che, a seguito del processo di filtrazione, vengono trasformate in nitrati, elementi che possono essere sopportati dai pesci anche a livelli abbastanza elevati.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1500" dirty="0"/>
              <a:t>L'acqua carica delle sostanze nutritive per le piante viene così trasferita verso l’aiuola di coltivazione e consente alle piante di ricevere nutrimento.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500" dirty="0"/>
              <a:t>Le aiuole di crescita delle piante vengono irrorate dall'acqua proveniente dalla vasca dei pesci.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500" dirty="0"/>
              <a:t>Le piante si nutrono degli elementi “trasportati” dall’acqua.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500" dirty="0"/>
              <a:t>Il terreno di crescita svolge anche un'attività di filtrazione dell’acqua stessa del sistema </a:t>
            </a:r>
            <a:r>
              <a:rPr lang="it-IT" sz="1500" dirty="0" err="1"/>
              <a:t>acquaponico</a:t>
            </a:r>
            <a:r>
              <a:rPr lang="it-IT" sz="1500" dirty="0"/>
              <a:t>, consentendo a specifici batteri di trasformare elementi come l’ammoniaca ed i nitriti in elementi come i nitrati.</a:t>
            </a:r>
          </a:p>
          <a:p>
            <a:endParaRPr lang="it-IT" b="0" i="0" u="none" strike="noStrike" dirty="0">
              <a:effectLst/>
              <a:latin typeface="Roboto"/>
            </a:endParaRPr>
          </a:p>
        </p:txBody>
      </p:sp>
      <p:sp>
        <p:nvSpPr>
          <p:cNvPr id="162" name="Rettangolo 161">
            <a:extLst>
              <a:ext uri="{FF2B5EF4-FFF2-40B4-BE49-F238E27FC236}">
                <a16:creationId xmlns:a16="http://schemas.microsoft.com/office/drawing/2014/main" id="{16A525DE-C19D-44D4-8461-1B14DC9546FC}"/>
              </a:ext>
            </a:extLst>
          </p:cNvPr>
          <p:cNvSpPr/>
          <p:nvPr/>
        </p:nvSpPr>
        <p:spPr>
          <a:xfrm>
            <a:off x="1571697" y="1316323"/>
            <a:ext cx="904701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it-IT" sz="1500" dirty="0"/>
              <a:t>L’</a:t>
            </a:r>
            <a:r>
              <a:rPr lang="it-IT" sz="1500" b="1" dirty="0" err="1">
                <a:solidFill>
                  <a:schemeClr val="accent1">
                    <a:lumMod val="75000"/>
                  </a:schemeClr>
                </a:solidFill>
              </a:rPr>
              <a:t>acquaponica</a:t>
            </a:r>
            <a:r>
              <a:rPr lang="it-IT" sz="1500" dirty="0"/>
              <a:t> è un sistema di coltivazione che abbina la crescita di specie vegetali all’allevamento ittico, creando un ambiente simbiotico. Il funzionamento si basa sulla combinazione tra acquacoltura e idroponica, cioè sulla coltura fuori terra.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342D11C-4496-4FE7-8697-F5046509E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084" y="5453188"/>
            <a:ext cx="1050941" cy="10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91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L’idea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1E64E1D-DB12-41FE-8DE9-A98973480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564" y="1199086"/>
            <a:ext cx="3388084" cy="893706"/>
          </a:xfrm>
        </p:spPr>
        <p:txBody>
          <a:bodyPr>
            <a:normAutofit/>
          </a:bodyPr>
          <a:lstStyle/>
          <a:p>
            <a:pPr algn="l"/>
            <a:r>
              <a:rPr lang="it-IT" sz="1500" dirty="0"/>
              <a:t>Partendo dalle pratiche di </a:t>
            </a:r>
            <a:r>
              <a:rPr lang="it-IT" sz="1500" dirty="0" err="1"/>
              <a:t>acquaponica</a:t>
            </a:r>
            <a:r>
              <a:rPr lang="it-IT" sz="1500" dirty="0"/>
              <a:t> già utilizzate dagli antichi Aztechi…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E0577770-4921-4329-8046-F148A7B9C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66" y="1915631"/>
            <a:ext cx="3381665" cy="222062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F5714E2-47FC-4C7A-983F-065EA7B7A428}"/>
              </a:ext>
            </a:extLst>
          </p:cNvPr>
          <p:cNvSpPr/>
          <p:nvPr/>
        </p:nvSpPr>
        <p:spPr>
          <a:xfrm>
            <a:off x="6069502" y="1496575"/>
            <a:ext cx="579790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/>
              <a:t>…stiamo sviluppando soluzioni tecniche e tecnologiche abilitanti la realizzazione di villaggi ecosostenibili, dotati di </a:t>
            </a: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serre </a:t>
            </a:r>
            <a:r>
              <a:rPr lang="it-IT" sz="1500" b="1" dirty="0" err="1">
                <a:solidFill>
                  <a:schemeClr val="accent1">
                    <a:lumMod val="75000"/>
                  </a:schemeClr>
                </a:solidFill>
              </a:rPr>
              <a:t>smart</a:t>
            </a: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 e green </a:t>
            </a:r>
            <a:r>
              <a:rPr lang="it-IT" sz="1500" dirty="0"/>
              <a:t>che utilizzino </a:t>
            </a: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l'agricoltura </a:t>
            </a:r>
            <a:r>
              <a:rPr lang="it-IT" sz="1500" b="1" dirty="0" err="1">
                <a:solidFill>
                  <a:schemeClr val="accent1">
                    <a:lumMod val="75000"/>
                  </a:schemeClr>
                </a:solidFill>
              </a:rPr>
              <a:t>acquaponica</a:t>
            </a: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500" dirty="0"/>
              <a:t>per produrre </a:t>
            </a: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cibo sano </a:t>
            </a:r>
            <a:r>
              <a:rPr lang="it-IT" sz="1500" dirty="0"/>
              <a:t>di qualità a </a:t>
            </a: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chilometro zero </a:t>
            </a:r>
            <a:r>
              <a:rPr lang="it-IT" sz="1500" dirty="0"/>
              <a:t>e che siano in grado di produrre </a:t>
            </a: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energia sostenibile </a:t>
            </a:r>
            <a:r>
              <a:rPr lang="it-IT" sz="1500" dirty="0"/>
              <a:t>per alimentare le case e riciclare i rifiuti. </a:t>
            </a:r>
          </a:p>
        </p:txBody>
      </p:sp>
      <p:pic>
        <p:nvPicPr>
          <p:cNvPr id="9" name="Immagine 8" descr="https://cdn.trendhunterstatic.com/phpthumbnails/323/323098/323098_2_800.jpeg">
            <a:extLst>
              <a:ext uri="{FF2B5EF4-FFF2-40B4-BE49-F238E27FC236}">
                <a16:creationId xmlns:a16="http://schemas.microsoft.com/office/drawing/2014/main" id="{853959AA-486F-40B4-B28D-69C25E72928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00" y="3025945"/>
            <a:ext cx="3381664" cy="245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https://cdn.trendhunterstatic.com/phpthumbnails/323/323098/323098_1_800.jpeg">
            <a:extLst>
              <a:ext uri="{FF2B5EF4-FFF2-40B4-BE49-F238E27FC236}">
                <a16:creationId xmlns:a16="http://schemas.microsoft.com/office/drawing/2014/main" id="{A49CB5AE-340B-4C17-B751-469C521BF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933" y="3948254"/>
            <a:ext cx="3501429" cy="2535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097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L’idea – I vantaggi e il valore offerto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1F6EE29E-07C1-4F72-922E-612F25E31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891" y="1399824"/>
            <a:ext cx="9621450" cy="4806868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Garanzia alimentare</a:t>
            </a:r>
            <a:r>
              <a:rPr lang="it-IT" dirty="0"/>
              <a:t>: Il sistema di </a:t>
            </a:r>
            <a:r>
              <a:rPr lang="it-IT" dirty="0" err="1"/>
              <a:t>acquaponica</a:t>
            </a:r>
            <a:r>
              <a:rPr lang="it-IT" dirty="0"/>
              <a:t> è un ecosistema pulito, che non utilizza agenti chimici quali pesticidi e fertilizzanti.</a:t>
            </a:r>
          </a:p>
          <a:p>
            <a:pPr algn="l">
              <a:spcBef>
                <a:spcPts val="0"/>
              </a:spcBef>
            </a:pPr>
            <a:endParaRPr lang="it-IT" b="1" dirty="0"/>
          </a:p>
          <a:p>
            <a:pPr algn="l">
              <a:spcBef>
                <a:spcPts val="0"/>
              </a:spcBef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Ottimizzazione del suolo</a:t>
            </a:r>
            <a:r>
              <a:rPr lang="it-IT" b="1" dirty="0"/>
              <a:t>: </a:t>
            </a:r>
            <a:r>
              <a:rPr lang="it-IT" dirty="0"/>
              <a:t>Consente di produrre cibo sicuro in pochi metri quadrati, utilizzando soluzioni verticali.</a:t>
            </a:r>
            <a:r>
              <a:rPr lang="it-IT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endParaRPr lang="it-IT" b="1" dirty="0"/>
          </a:p>
          <a:p>
            <a:pPr algn="l">
              <a:spcBef>
                <a:spcPts val="0"/>
              </a:spcBef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Efficienza</a:t>
            </a:r>
            <a:r>
              <a:rPr lang="it-IT" b="1" dirty="0"/>
              <a:t>: </a:t>
            </a:r>
            <a:r>
              <a:rPr lang="it-IT" dirty="0"/>
              <a:t>La crescita avviene in tempi dal 30% al 50% inferiori rispetto ad una coltura tradizionale.</a:t>
            </a:r>
          </a:p>
          <a:p>
            <a:pPr algn="l">
              <a:spcBef>
                <a:spcPts val="0"/>
              </a:spcBef>
            </a:pPr>
            <a:endParaRPr lang="it-IT" b="1" dirty="0"/>
          </a:p>
          <a:p>
            <a:pPr algn="l">
              <a:spcBef>
                <a:spcPts val="0"/>
              </a:spcBef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Risparmio di acqua</a:t>
            </a:r>
            <a:r>
              <a:rPr lang="it-IT" b="1" dirty="0"/>
              <a:t>: </a:t>
            </a:r>
            <a:r>
              <a:rPr lang="it-IT" dirty="0"/>
              <a:t>Permette un risparmio fino al 95% di acqua rispetto ai sistemi tradizionali di coltivazione in terra.</a:t>
            </a:r>
          </a:p>
          <a:p>
            <a:pPr algn="l">
              <a:spcBef>
                <a:spcPts val="0"/>
              </a:spcBef>
            </a:pPr>
            <a:endParaRPr lang="it-IT" b="1" dirty="0"/>
          </a:p>
          <a:p>
            <a:pPr algn="l">
              <a:spcBef>
                <a:spcPts val="0"/>
              </a:spcBef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Destagionalizzazione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it-IT" dirty="0"/>
              <a:t> Consente la produzione di colture sia stagionali che fuori stagione.</a:t>
            </a:r>
            <a:r>
              <a:rPr lang="it-IT" sz="2800" dirty="0"/>
              <a:t> </a:t>
            </a:r>
          </a:p>
          <a:p>
            <a:pPr algn="l">
              <a:spcBef>
                <a:spcPts val="0"/>
              </a:spcBef>
            </a:pP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42343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12823-7ECB-440D-A7C2-E060F8F00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078"/>
            <a:ext cx="9144000" cy="55432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Il trend di mercato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1E64E1D-DB12-41FE-8DE9-A98973480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982" y="1409717"/>
            <a:ext cx="9047018" cy="134477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it-IT" sz="1500" dirty="0"/>
              <a:t>Il mercato di riferimento di </a:t>
            </a:r>
            <a:r>
              <a:rPr lang="it-IT" sz="1500" dirty="0" err="1"/>
              <a:t>Ponics</a:t>
            </a:r>
            <a:r>
              <a:rPr lang="it-IT" sz="1500" dirty="0"/>
              <a:t> è costituito dall’insieme dei consumatori propensi alla produzione di prodotti orticoli ed ittici per autoconsumo.</a:t>
            </a:r>
          </a:p>
          <a:p>
            <a:pPr algn="just">
              <a:spcBef>
                <a:spcPts val="0"/>
              </a:spcBef>
            </a:pPr>
            <a:r>
              <a:rPr lang="it-IT" sz="1500" dirty="0"/>
              <a:t>Si tratta dei consumatori che intendono dotarsi di soluzioni personalizzate in spazi privati o di consumatori che condividono spazi comuni per realizzare orti all’interno delle città. </a:t>
            </a:r>
          </a:p>
          <a:p>
            <a:pPr algn="just">
              <a:spcBef>
                <a:spcPts val="0"/>
              </a:spcBef>
            </a:pPr>
            <a:r>
              <a:rPr lang="it-IT" sz="1500" dirty="0"/>
              <a:t>Parleremo in un caso di </a:t>
            </a: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Home </a:t>
            </a:r>
            <a:r>
              <a:rPr lang="it-IT" sz="1500" b="1" dirty="0" err="1">
                <a:solidFill>
                  <a:schemeClr val="accent1">
                    <a:lumMod val="75000"/>
                  </a:schemeClr>
                </a:solidFill>
              </a:rPr>
              <a:t>farming</a:t>
            </a: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500" dirty="0"/>
              <a:t>e nell’altro di </a:t>
            </a:r>
            <a:r>
              <a:rPr lang="it-IT" sz="1500" b="1" dirty="0">
                <a:solidFill>
                  <a:schemeClr val="accent1">
                    <a:lumMod val="75000"/>
                  </a:schemeClr>
                </a:solidFill>
              </a:rPr>
              <a:t>Urban </a:t>
            </a:r>
            <a:r>
              <a:rPr lang="it-IT" sz="1500" b="1" dirty="0" err="1">
                <a:solidFill>
                  <a:schemeClr val="accent1">
                    <a:lumMod val="75000"/>
                  </a:schemeClr>
                </a:solidFill>
              </a:rPr>
              <a:t>farming</a:t>
            </a:r>
            <a:r>
              <a:rPr lang="it-IT" sz="1500" dirty="0"/>
              <a:t>.</a:t>
            </a:r>
          </a:p>
          <a:p>
            <a:pPr algn="just">
              <a:spcBef>
                <a:spcPts val="0"/>
              </a:spcBef>
            </a:pPr>
            <a:endParaRPr lang="it-IT" sz="1600" dirty="0"/>
          </a:p>
          <a:p>
            <a:pPr algn="l"/>
            <a:endParaRPr lang="it-IT" sz="2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18CAEF-3C24-4809-83A0-B4224E0A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41" y="539860"/>
            <a:ext cx="902067" cy="748757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A84AC6-BA99-4CDE-A22E-910DA00051B5}"/>
              </a:ext>
            </a:extLst>
          </p:cNvPr>
          <p:cNvCxnSpPr>
            <a:cxnSpLocks/>
          </p:cNvCxnSpPr>
          <p:nvPr/>
        </p:nvCxnSpPr>
        <p:spPr>
          <a:xfrm>
            <a:off x="1620982" y="1122363"/>
            <a:ext cx="90470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AEE33731-27D1-4EDB-9FDF-49A372151334}"/>
              </a:ext>
            </a:extLst>
          </p:cNvPr>
          <p:cNvSpPr txBox="1">
            <a:spLocks/>
          </p:cNvSpPr>
          <p:nvPr/>
        </p:nvSpPr>
        <p:spPr>
          <a:xfrm>
            <a:off x="1619444" y="2754490"/>
            <a:ext cx="4199467" cy="40045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it-IT" sz="1500" dirty="0"/>
          </a:p>
          <a:p>
            <a:pPr algn="just">
              <a:spcBef>
                <a:spcPts val="0"/>
              </a:spcBef>
            </a:pPr>
            <a:r>
              <a:rPr lang="it-IT" sz="1500" dirty="0"/>
              <a:t>Una ricerca </a:t>
            </a:r>
            <a:r>
              <a:rPr lang="it-IT" sz="1500" dirty="0" err="1"/>
              <a:t>FoodSaver</a:t>
            </a:r>
            <a:r>
              <a:rPr lang="it-IT" sz="1500" dirty="0"/>
              <a:t> </a:t>
            </a:r>
            <a:r>
              <a:rPr lang="it-IT" sz="1500" baseline="30000" dirty="0"/>
              <a:t>(1) </a:t>
            </a:r>
            <a:r>
              <a:rPr lang="it-IT" sz="1500" dirty="0"/>
              <a:t>condotta su un campione rappresentativo della popolazione italiana ha evidenziato che:</a:t>
            </a:r>
          </a:p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it-IT" sz="1500" dirty="0"/>
              <a:t>il </a:t>
            </a:r>
            <a:r>
              <a:rPr lang="it-IT" sz="1500" b="1" dirty="0"/>
              <a:t>25,9</a:t>
            </a:r>
            <a:r>
              <a:rPr lang="it-IT" sz="1500" dirty="0"/>
              <a:t>% degli intervistati possiede già un orto domestico;</a:t>
            </a:r>
          </a:p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it-IT" sz="1500" dirty="0"/>
              <a:t>Il </a:t>
            </a:r>
            <a:r>
              <a:rPr lang="it-IT" sz="1500" b="1" dirty="0"/>
              <a:t>72,9%</a:t>
            </a:r>
            <a:r>
              <a:rPr lang="it-IT" sz="1500" dirty="0"/>
              <a:t> delle persone che non lo hanno, vorrebbe comunque poter coltivare in casa.</a:t>
            </a:r>
          </a:p>
          <a:p>
            <a:pPr algn="just">
              <a:spcBef>
                <a:spcPts val="0"/>
              </a:spcBef>
            </a:pPr>
            <a:r>
              <a:rPr lang="it-IT" sz="1500" dirty="0"/>
              <a:t>La ricerca evidenzia che tra chi possiede un orto domestico:</a:t>
            </a:r>
          </a:p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it-IT" sz="1500" dirty="0"/>
              <a:t>Il </a:t>
            </a:r>
            <a:r>
              <a:rPr lang="it-IT" sz="1500" b="1" dirty="0"/>
              <a:t>34,6</a:t>
            </a:r>
            <a:r>
              <a:rPr lang="it-IT" sz="1500" dirty="0"/>
              <a:t>% ha l’esigenza di sapere ciò che mangia, in termini di certezza di provenienza e genuinità; </a:t>
            </a:r>
          </a:p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it-IT" sz="1500" dirty="0"/>
              <a:t>Il </a:t>
            </a:r>
            <a:r>
              <a:rPr lang="it-IT" sz="1500" b="1" dirty="0"/>
              <a:t>21</a:t>
            </a:r>
            <a:r>
              <a:rPr lang="it-IT" sz="1500" dirty="0"/>
              <a:t>% raggruppa utenti </a:t>
            </a:r>
            <a:r>
              <a:rPr lang="it-IT" sz="1500" dirty="0" err="1"/>
              <a:t>Bio</a:t>
            </a:r>
            <a:r>
              <a:rPr lang="it-IT" sz="1500" dirty="0"/>
              <a:t> </a:t>
            </a:r>
            <a:r>
              <a:rPr lang="it-IT" sz="1500" dirty="0" err="1"/>
              <a:t>Oriented</a:t>
            </a:r>
            <a:r>
              <a:rPr lang="it-IT" sz="1500" dirty="0"/>
              <a:t>; </a:t>
            </a:r>
          </a:p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it-IT" sz="1500" dirty="0"/>
              <a:t>Il </a:t>
            </a:r>
            <a:r>
              <a:rPr lang="it-IT" sz="1500" b="1" dirty="0"/>
              <a:t>22%</a:t>
            </a:r>
            <a:r>
              <a:rPr lang="it-IT" sz="1500" dirty="0"/>
              <a:t> trova la coltivazione dell’orto rilassante;</a:t>
            </a:r>
          </a:p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it-IT" sz="1500" dirty="0"/>
              <a:t>Il </a:t>
            </a:r>
            <a:r>
              <a:rPr lang="it-IT" sz="1500" b="1" dirty="0"/>
              <a:t>17%</a:t>
            </a:r>
            <a:r>
              <a:rPr lang="it-IT" sz="1500" dirty="0"/>
              <a:t> appartiene alla categoria Money </a:t>
            </a:r>
            <a:r>
              <a:rPr lang="it-IT" sz="1500" dirty="0" err="1"/>
              <a:t>saving</a:t>
            </a:r>
            <a:r>
              <a:rPr lang="it-IT" sz="1500" dirty="0"/>
              <a:t>.</a:t>
            </a:r>
          </a:p>
          <a:p>
            <a:pPr algn="just"/>
            <a:endParaRPr lang="it-IT" sz="1000" dirty="0"/>
          </a:p>
          <a:p>
            <a:pPr algn="just"/>
            <a:r>
              <a:rPr lang="it-IT" sz="1050" dirty="0"/>
              <a:t>(1) Fonte: «STUDIO DI FATTIBILITA’ PER UN’AGRICOLTURA SOCIALE ED ECOSOSTENIBILE (…)» Consorzio Nazionale Meuccio Ruini in collaborazione con università Politecnica delle Marche, Fondazione Roma Sapienza (…), Anno 2016</a:t>
            </a:r>
          </a:p>
          <a:p>
            <a:pPr algn="just"/>
            <a:endParaRPr lang="it-IT" sz="1400" dirty="0"/>
          </a:p>
          <a:p>
            <a:pPr algn="just"/>
            <a:endParaRPr lang="it-IT" sz="1500" dirty="0"/>
          </a:p>
          <a:p>
            <a:pPr algn="l"/>
            <a:endParaRPr lang="it-IT" sz="2800" dirty="0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4446AB7B-094A-46A1-88E8-085AEB974803}"/>
              </a:ext>
            </a:extLst>
          </p:cNvPr>
          <p:cNvSpPr txBox="1">
            <a:spLocks/>
          </p:cNvSpPr>
          <p:nvPr/>
        </p:nvSpPr>
        <p:spPr>
          <a:xfrm>
            <a:off x="6373090" y="3241189"/>
            <a:ext cx="4086065" cy="3242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sz="1400" dirty="0"/>
          </a:p>
          <a:p>
            <a:pPr algn="just"/>
            <a:endParaRPr lang="it-IT" sz="1500" dirty="0"/>
          </a:p>
          <a:p>
            <a:pPr algn="l"/>
            <a:endParaRPr lang="it-IT" sz="28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6764DF4-E484-4EDE-8B92-3A13B3C1E1FF}"/>
              </a:ext>
            </a:extLst>
          </p:cNvPr>
          <p:cNvSpPr/>
          <p:nvPr/>
        </p:nvSpPr>
        <p:spPr>
          <a:xfrm>
            <a:off x="6668654" y="2921408"/>
            <a:ext cx="3903902" cy="356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dirty="0" err="1"/>
              <a:t>Allied</a:t>
            </a:r>
            <a:r>
              <a:rPr lang="it-IT" sz="1500" dirty="0"/>
              <a:t> Market </a:t>
            </a:r>
            <a:r>
              <a:rPr lang="it-IT" sz="1500" dirty="0" err="1"/>
              <a:t>Research</a:t>
            </a:r>
            <a:r>
              <a:rPr lang="it-IT" sz="1500" dirty="0"/>
              <a:t> </a:t>
            </a:r>
            <a:r>
              <a:rPr lang="it-IT" sz="1500" baseline="30000" dirty="0"/>
              <a:t>(1) </a:t>
            </a:r>
            <a:r>
              <a:rPr lang="it-IT" sz="1500" dirty="0"/>
              <a:t>quantizza in 6,4 miliardi di dollari il valore di mercato che l’agricoltura verticale in città può raggiungere entro il 2023 suddivisi tra: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/>
              <a:t>Infrastrutture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/>
              <a:t>Irrigazione edifici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/>
              <a:t>Illuminazione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 err="1"/>
              <a:t>Sensoristica</a:t>
            </a:r>
            <a:r>
              <a:rPr lang="it-IT" sz="1500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500" dirty="0"/>
              <a:t>Controllo climatico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/>
          </a:p>
          <a:p>
            <a:pPr algn="just"/>
            <a:endParaRPr lang="it-IT" sz="1050" dirty="0"/>
          </a:p>
          <a:p>
            <a:pPr algn="just"/>
            <a:r>
              <a:rPr lang="it-IT" sz="1200" dirty="0"/>
              <a:t>(1) Fonte: «Il CIBO? PER L’ITALIA E’ INNOVAZIONE» da Il Sole 24 Ore del 6 maggio 2018</a:t>
            </a:r>
          </a:p>
        </p:txBody>
      </p:sp>
    </p:spTree>
    <p:extLst>
      <p:ext uri="{BB962C8B-B14F-4D97-AF65-F5344CB8AC3E}">
        <p14:creationId xmlns:p14="http://schemas.microsoft.com/office/powerpoint/2010/main" val="29806259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6729</TotalTime>
  <Words>1694</Words>
  <Application>Microsoft Office PowerPoint</Application>
  <PresentationFormat>Widescreen</PresentationFormat>
  <Paragraphs>144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2" baseType="lpstr">
      <vt:lpstr>&amp;quot</vt:lpstr>
      <vt:lpstr>Arial</vt:lpstr>
      <vt:lpstr>Calibri</vt:lpstr>
      <vt:lpstr>Calibri Light</vt:lpstr>
      <vt:lpstr>FontAwesome</vt:lpstr>
      <vt:lpstr>Josefin Slab</vt:lpstr>
      <vt:lpstr>Open Sans</vt:lpstr>
      <vt:lpstr>Roboto</vt:lpstr>
      <vt:lpstr>Times New Roman</vt:lpstr>
      <vt:lpstr>Tema di Office</vt:lpstr>
      <vt:lpstr>Per una crescita sostenibile</vt:lpstr>
      <vt:lpstr>Ponics – La società</vt:lpstr>
      <vt:lpstr>Ponics e la IV rivoluzione industriale</vt:lpstr>
      <vt:lpstr>Ponics e la IV rivoluzione industriale</vt:lpstr>
      <vt:lpstr>Attività</vt:lpstr>
      <vt:lpstr>L’idea: Il ciclo dell’acquaponica</vt:lpstr>
      <vt:lpstr>L’idea</vt:lpstr>
      <vt:lpstr>L’idea – I vantaggi e il valore offerto</vt:lpstr>
      <vt:lpstr> Il trend di mercato </vt:lpstr>
      <vt:lpstr>Il mercato – Segmenti target</vt:lpstr>
      <vt:lpstr>Cosa si può coltivare</vt:lpstr>
      <vt:lpstr>I Prodotti – Chinampas 2.0</vt:lpstr>
      <vt:lpstr>I Prodotti – Chinampas 2.0</vt:lpstr>
      <vt:lpstr>I Prodotti – Dispensa viva </vt:lpstr>
      <vt:lpstr>I Prodotti – Modulari</vt:lpstr>
      <vt:lpstr>I Prodotti – Custom per GDO</vt:lpstr>
      <vt:lpstr>I Prodotti – Ponic App</vt:lpstr>
      <vt:lpstr>Modellazione solida 3D</vt:lpstr>
      <vt:lpstr>I Partners</vt:lpstr>
      <vt:lpstr>Investitori</vt:lpstr>
      <vt:lpstr>Investitori</vt:lpstr>
      <vt:lpstr>Equity Crowdfunding e Work for Equity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Profima 6</dc:creator>
  <cp:lastModifiedBy>FEDERAZIONE ITALIANA METALMECCANICI FROSINONE</cp:lastModifiedBy>
  <cp:revision>77</cp:revision>
  <cp:lastPrinted>2018-04-24T09:37:37Z</cp:lastPrinted>
  <dcterms:created xsi:type="dcterms:W3CDTF">2018-04-11T12:35:44Z</dcterms:created>
  <dcterms:modified xsi:type="dcterms:W3CDTF">2019-03-04T14:06:02Z</dcterms:modified>
</cp:coreProperties>
</file>