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</p:sldMasterIdLst>
  <p:notesMasterIdLst>
    <p:notesMasterId r:id="rId15"/>
  </p:notesMasterIdLst>
  <p:sldIdLst>
    <p:sldId id="257" r:id="rId3"/>
    <p:sldId id="258" r:id="rId4"/>
    <p:sldId id="260" r:id="rId5"/>
    <p:sldId id="267" r:id="rId6"/>
    <p:sldId id="265" r:id="rId7"/>
    <p:sldId id="268" r:id="rId8"/>
    <p:sldId id="262" r:id="rId9"/>
    <p:sldId id="270" r:id="rId10"/>
    <p:sldId id="269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>
          <p15:clr>
            <a:srgbClr val="A4A3A4"/>
          </p15:clr>
        </p15:guide>
        <p15:guide id="4">
          <p15:clr>
            <a:srgbClr val="A4A3A4"/>
          </p15:clr>
        </p15:guide>
        <p15:guide id="6" pos="521">
          <p15:clr>
            <a:srgbClr val="A4A3A4"/>
          </p15:clr>
        </p15:guide>
        <p15:guide id="7" orient="horz" pos="1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44" autoAdjust="0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>
        <p:guide pos="5760"/>
        <p:guide/>
        <p:guide pos="521"/>
        <p:guide orient="horz" pos="1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0A362-AA36-4D4D-BEC1-10B7BCC2214B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5193-3E1E-46FE-A87B-FD7CD2703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4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0B026-7145-2941-9A1B-E279E8AFCEC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7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0B026-7145-2941-9A1B-E279E8AFCEC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lazzo del Lavo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044201-CA95-474C-A9E6-AEE8E8383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" t="27283" r="1046" b="13235"/>
          <a:stretch/>
        </p:blipFill>
        <p:spPr>
          <a:xfrm>
            <a:off x="3176414" y="0"/>
            <a:ext cx="5812463" cy="51435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8586788" y="0"/>
            <a:ext cx="557212" cy="51435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5023" tIns="65023" rIns="65023" bIns="65023" rtlCol="0" anchor="ctr"/>
          <a:lstStyle/>
          <a:p>
            <a:pPr algn="ctr"/>
            <a:endParaRPr lang="it-IT" sz="1200" cap="all" dirty="0" err="1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  <a:sym typeface="Futura PT Bol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371600" y="2990850"/>
            <a:ext cx="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200" dirty="0" err="1">
              <a:solidFill>
                <a:srgbClr val="51515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701800" y="3152775"/>
            <a:ext cx="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200" dirty="0" err="1">
              <a:solidFill>
                <a:srgbClr val="51515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011797" y="3705071"/>
            <a:ext cx="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400" dirty="0" err="1">
              <a:solidFill>
                <a:srgbClr val="515151"/>
              </a:solidFill>
              <a:latin typeface="Arial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BFC2B70-F78B-3242-9309-615CA508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" y="4003704"/>
            <a:ext cx="1747432" cy="870629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564356" y="614361"/>
            <a:ext cx="3014662" cy="301466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65023" tIns="65023" rIns="65023" bIns="65023" rtlCol="0" anchor="ctr"/>
          <a:lstStyle/>
          <a:p>
            <a:pPr algn="ctr"/>
            <a:endParaRPr lang="it-IT" sz="1200" cap="all" dirty="0" err="1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  <a:sym typeface="Futura PT Bold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 hasCustomPrompt="1"/>
          </p:nvPr>
        </p:nvSpPr>
        <p:spPr>
          <a:xfrm>
            <a:off x="790275" y="1801566"/>
            <a:ext cx="3177426" cy="1687286"/>
          </a:xfrm>
        </p:spPr>
        <p:txBody>
          <a:bodyPr rIns="0" anchor="t" anchorCtr="0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rgbClr val="00B1CA"/>
                </a:solidFill>
              </a:defRPr>
            </a:lvl1pPr>
          </a:lstStyle>
          <a:p>
            <a:r>
              <a:rPr lang="it-IT" dirty="0"/>
              <a:t>CLICK TO MODIFY THE TITLE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814126" y="772223"/>
            <a:ext cx="3177427" cy="384491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050" b="0" i="0" cap="none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Place, Month/Year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24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69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0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2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68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62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6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7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942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78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07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n S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8586788" y="0"/>
            <a:ext cx="557212" cy="51435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5023" tIns="65023" rIns="65023" bIns="65023" rtlCol="0" anchor="ctr"/>
          <a:lstStyle/>
          <a:p>
            <a:pPr algn="ctr"/>
            <a:endParaRPr lang="it-IT" sz="1200" cap="all" dirty="0" err="1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  <a:sym typeface="Futura PT Bold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778920" y="0"/>
            <a:ext cx="5822155" cy="514350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564356" y="614361"/>
            <a:ext cx="3014662" cy="301466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5023" tIns="65023" rIns="65023" bIns="65023" rtlCol="0" anchor="ctr"/>
          <a:lstStyle/>
          <a:p>
            <a:pPr algn="ctr"/>
            <a:endParaRPr lang="it-IT" sz="1200" cap="all" dirty="0" err="1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  <a:sym typeface="Futura PT Bol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371600" y="2990850"/>
            <a:ext cx="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200" dirty="0" err="1">
              <a:solidFill>
                <a:srgbClr val="51515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701800" y="3152775"/>
            <a:ext cx="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200" dirty="0" err="1">
              <a:solidFill>
                <a:srgbClr val="51515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011797" y="3705071"/>
            <a:ext cx="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400" dirty="0" err="1">
              <a:solidFill>
                <a:srgbClr val="515151"/>
              </a:solidFill>
              <a:latin typeface="Arial"/>
              <a:cs typeface="Arial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BFC2B70-F78B-3242-9309-615CA508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" y="4003704"/>
            <a:ext cx="1747432" cy="870629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47B4BB85-3627-1D41-957D-303BD12CC7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274" y="1801566"/>
            <a:ext cx="3177427" cy="1687286"/>
          </a:xfrm>
        </p:spPr>
        <p:txBody>
          <a:bodyPr rIns="0" anchor="t" anchorCtr="0">
            <a:noAutofit/>
          </a:bodyPr>
          <a:lstStyle>
            <a:lvl1pPr>
              <a:lnSpc>
                <a:spcPct val="80000"/>
              </a:lnSpc>
              <a:defRPr sz="3600" baseline="0">
                <a:solidFill>
                  <a:srgbClr val="00B1CA"/>
                </a:solidFill>
              </a:defRPr>
            </a:lvl1pPr>
          </a:lstStyle>
          <a:p>
            <a:r>
              <a:rPr lang="it-IT" dirty="0"/>
              <a:t>CLICK TO MODIFY THE TITLE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954A62A7-CA29-F142-99DD-2AB8451962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126" y="772223"/>
            <a:ext cx="3177427" cy="384491"/>
          </a:xfrm>
        </p:spPr>
        <p:txBody>
          <a:bodyPr/>
          <a:lstStyle>
            <a:lvl1pPr marL="0" indent="0" algn="l">
              <a:lnSpc>
                <a:spcPts val="1800"/>
              </a:lnSpc>
              <a:buNone/>
              <a:defRPr sz="1050" b="0" i="0" cap="none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Place, Month/Year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46E2F1-31BA-A743-8D4E-916AA643DA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3" t="10233"/>
          <a:stretch/>
        </p:blipFill>
        <p:spPr>
          <a:xfrm>
            <a:off x="3991553" y="93132"/>
            <a:ext cx="5918446" cy="50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 smtClean="0"/>
              <a:t>Frosinone, 1° Marzo 2019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815434" y="4814866"/>
            <a:ext cx="0" cy="328634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815568" y="378162"/>
            <a:ext cx="7342912" cy="706012"/>
          </a:xfrm>
        </p:spPr>
        <p:txBody>
          <a:bodyPr rIns="0" anchor="t" anchorCtr="0"/>
          <a:lstStyle>
            <a:lvl1pPr>
              <a:lnSpc>
                <a:spcPct val="80000"/>
              </a:lnSpc>
              <a:defRPr sz="4000" cap="none"/>
            </a:lvl1pPr>
          </a:lstStyle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22" name="Immagine 21" descr="Gi Group 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09" y="4346731"/>
            <a:ext cx="1322584" cy="661851"/>
          </a:xfrm>
          <a:prstGeom prst="rect">
            <a:avLst/>
          </a:prstGeom>
        </p:spPr>
      </p:pic>
      <p:sp>
        <p:nvSpPr>
          <p:cNvPr id="24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813846" y="1180658"/>
            <a:ext cx="7350088" cy="2957374"/>
          </a:xfrm>
        </p:spPr>
        <p:txBody>
          <a:bodyPr/>
          <a:lstStyle>
            <a:lvl1pPr>
              <a:defRPr sz="1000"/>
            </a:lvl1pPr>
            <a:lvl2pPr>
              <a:defRPr sz="1000">
                <a:solidFill>
                  <a:srgbClr val="005E83"/>
                </a:solidFill>
              </a:defRPr>
            </a:lvl2pPr>
            <a:lvl3pPr>
              <a:defRPr sz="1000"/>
            </a:lvl3pPr>
            <a:lvl4pPr marL="180000" indent="-180000">
              <a:buFont typeface="Wingdings" charset="2"/>
              <a:buChar char="§"/>
              <a:defRPr sz="1000"/>
            </a:lvl4pPr>
            <a:lvl5pPr>
              <a:defRPr sz="10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3702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" y="0"/>
            <a:ext cx="9143999" cy="184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05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 smtClean="0"/>
              <a:t>Frosinone, 1° Marzo 2019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815434" y="4814866"/>
            <a:ext cx="0" cy="328634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magine 20" descr="Gi Group 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09" y="4346731"/>
            <a:ext cx="1322584" cy="661851"/>
          </a:xfrm>
          <a:prstGeom prst="rect">
            <a:avLst/>
          </a:prstGeom>
        </p:spPr>
      </p:pic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3702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815568" y="378162"/>
            <a:ext cx="7342912" cy="706012"/>
          </a:xfrm>
        </p:spPr>
        <p:txBody>
          <a:bodyPr rIns="0" anchor="t" anchorCtr="0"/>
          <a:lstStyle>
            <a:lvl1pPr>
              <a:lnSpc>
                <a:spcPct val="80000"/>
              </a:lnSpc>
              <a:defRPr sz="4000" cap="none"/>
            </a:lvl1pPr>
          </a:lstStyle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" y="0"/>
            <a:ext cx="9143999" cy="184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07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 smtClean="0"/>
              <a:t>Frosinone, 1° Marzo 2019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815434" y="4814866"/>
            <a:ext cx="0" cy="328634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Gi Group 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09" y="4346731"/>
            <a:ext cx="1322584" cy="661851"/>
          </a:xfrm>
          <a:prstGeom prst="rect">
            <a:avLst/>
          </a:prstGeom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3702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43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5"/>
          <p:cNvSpPr>
            <a:spLocks noGrp="1"/>
          </p:cNvSpPr>
          <p:nvPr>
            <p:ph sz="quarter" idx="12" hasCustomPrompt="1"/>
          </p:nvPr>
        </p:nvSpPr>
        <p:spPr>
          <a:xfrm>
            <a:off x="815568" y="1180658"/>
            <a:ext cx="3357109" cy="29698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31" name="Segnaposto immagine 3"/>
          <p:cNvSpPr>
            <a:spLocks noGrp="1"/>
          </p:cNvSpPr>
          <p:nvPr>
            <p:ph type="pic" sz="quarter" idx="13" hasCustomPrompt="1"/>
          </p:nvPr>
        </p:nvSpPr>
        <p:spPr>
          <a:xfrm>
            <a:off x="4433099" y="1178719"/>
            <a:ext cx="4720434" cy="2971800"/>
          </a:xfrm>
        </p:spPr>
        <p:txBody>
          <a:bodyPr/>
          <a:lstStyle/>
          <a:p>
            <a:r>
              <a:rPr lang="en-US" dirty="0"/>
              <a:t>Drag the image to a placeholder or click the icon to add it</a:t>
            </a:r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footer</a:t>
            </a:r>
            <a:endParaRPr lang="it-IT" dirty="0"/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815434" y="4814866"/>
            <a:ext cx="0" cy="328634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magine 23" descr="Gi Group 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09" y="4346731"/>
            <a:ext cx="1322584" cy="661851"/>
          </a:xfrm>
          <a:prstGeom prst="rect">
            <a:avLst/>
          </a:prstGeom>
        </p:spPr>
      </p:pic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3702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title" hasCustomPrompt="1"/>
          </p:nvPr>
        </p:nvSpPr>
        <p:spPr>
          <a:xfrm>
            <a:off x="815568" y="378162"/>
            <a:ext cx="7342912" cy="706012"/>
          </a:xfrm>
        </p:spPr>
        <p:txBody>
          <a:bodyPr rIns="0" anchor="t" anchorCtr="0"/>
          <a:lstStyle>
            <a:lvl1pPr>
              <a:lnSpc>
                <a:spcPct val="80000"/>
              </a:lnSpc>
              <a:defRPr sz="4000" cap="none"/>
            </a:lvl1pPr>
          </a:lstStyle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" y="0"/>
            <a:ext cx="9143999" cy="184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41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3892154"/>
          </a:xfrm>
        </p:spPr>
        <p:txBody>
          <a:bodyPr/>
          <a:lstStyle/>
          <a:p>
            <a:r>
              <a:rPr lang="en-US" dirty="0"/>
              <a:t>Drag the image to a placeholder or click the icon to add it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2667" y="3470917"/>
            <a:ext cx="3880431" cy="425054"/>
          </a:xfrm>
          <a:solidFill>
            <a:schemeClr val="bg1"/>
          </a:solidFill>
        </p:spPr>
        <p:txBody>
          <a:bodyPr lIns="180000" tIns="360000" rIns="0" bIns="0" anchor="b">
            <a:noAutofit/>
          </a:bodyPr>
          <a:lstStyle>
            <a:lvl1pPr algn="l">
              <a:defRPr sz="1200" b="0" i="0" cap="none">
                <a:latin typeface="Arial Black"/>
                <a:cs typeface="Arial Black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552667" y="3954587"/>
            <a:ext cx="3880431" cy="523383"/>
          </a:xfrm>
        </p:spPr>
        <p:txBody>
          <a:bodyPr lIns="180000" tIns="0" rIns="0" bIns="0"/>
          <a:lstStyle>
            <a:lvl1pPr marL="0" indent="0">
              <a:buNone/>
              <a:defRPr sz="1200" b="0" i="0" cap="none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Click here to insert content.</a:t>
            </a: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/>
              <a:t>Presentation </a:t>
            </a:r>
            <a:r>
              <a:rPr lang="it-IT" dirty="0" err="1"/>
              <a:t>footer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815434" y="4814866"/>
            <a:ext cx="0" cy="328634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Gi Group 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09" y="4346731"/>
            <a:ext cx="1322584" cy="661851"/>
          </a:xfrm>
          <a:prstGeom prst="rect">
            <a:avLst/>
          </a:prstGeom>
        </p:spPr>
      </p:pic>
      <p:sp>
        <p:nvSpPr>
          <p:cNvPr id="9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3702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65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5"/>
          <p:cNvSpPr/>
          <p:nvPr/>
        </p:nvSpPr>
        <p:spPr>
          <a:xfrm>
            <a:off x="3137970" y="4472182"/>
            <a:ext cx="286806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00567E"/>
                </a:solidFill>
                <a:latin typeface="Futura PT Demi"/>
                <a:ea typeface="Futura PT Demi"/>
                <a:cs typeface="Futura PT Demi"/>
                <a:sym typeface="Futura PT Dem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www.gigroup.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it</a:t>
            </a:r>
            <a:endParaRPr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CFCF13-58AB-5D43-8444-37EEAD13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01" y="1954495"/>
            <a:ext cx="2479597" cy="12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8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" autoRev="1" fill="remove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E7F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autoRev="1" fill="remove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E7F0"/>
                                      </p:to>
                                    </p:animClr>
                                    <p:set>
                                      <p:cBhvr>
                                        <p:cTn id="8" dur="200" autoRev="1" fill="remove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autoRev="1" fill="remove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8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38473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Level</a:t>
            </a:r>
          </a:p>
          <a:p>
            <a:pPr lvl="5"/>
            <a:r>
              <a:rPr lang="it-IT" dirty="0"/>
              <a:t>Sixth Level</a:t>
            </a:r>
          </a:p>
          <a:p>
            <a:pPr lvl="6"/>
            <a:r>
              <a:rPr lang="it-IT" dirty="0" err="1"/>
              <a:t>Seventh</a:t>
            </a:r>
            <a:r>
              <a:rPr lang="it-IT" dirty="0"/>
              <a:t> Level</a:t>
            </a:r>
          </a:p>
          <a:p>
            <a:pPr lvl="7"/>
            <a:r>
              <a:rPr lang="it-IT" dirty="0" err="1"/>
              <a:t>Eight</a:t>
            </a:r>
            <a:r>
              <a:rPr lang="it-IT" dirty="0"/>
              <a:t> Level</a:t>
            </a:r>
          </a:p>
          <a:p>
            <a:pPr lvl="8"/>
            <a:r>
              <a:rPr lang="it-IT" dirty="0"/>
              <a:t>Ninth Level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71384" y="4740770"/>
            <a:ext cx="6566867" cy="2045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 cap="none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r>
              <a:rPr lang="it-IT" dirty="0" smtClean="0"/>
              <a:t>Frosinone, 1° Marzo 2019</a:t>
            </a:r>
            <a:endParaRPr lang="it-IT" dirty="0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445663" y="4740363"/>
            <a:ext cx="326571" cy="2049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small">
                <a:solidFill>
                  <a:schemeClr val="accent6"/>
                </a:solidFill>
                <a:latin typeface="Arial Black"/>
                <a:cs typeface="Arial Black"/>
              </a:defRPr>
            </a:lvl1pPr>
          </a:lstStyle>
          <a:p>
            <a:fld id="{CF00C8BB-03BB-B54C-8285-EEA59A85D48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33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681" r:id="rId2"/>
    <p:sldLayoutId id="2147483697" r:id="rId3"/>
    <p:sldLayoutId id="2147483701" r:id="rId4"/>
    <p:sldLayoutId id="2147483702" r:id="rId5"/>
    <p:sldLayoutId id="2147483703" r:id="rId6"/>
    <p:sldLayoutId id="2147483705" r:id="rId7"/>
    <p:sldLayoutId id="2147483659" r:id="rId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0" i="0" kern="1200" cap="none">
          <a:solidFill>
            <a:srgbClr val="00B1CA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 cap="none">
          <a:solidFill>
            <a:schemeClr val="tx2"/>
          </a:solidFill>
          <a:latin typeface="+mn-lt"/>
          <a:ea typeface="+mn-ea"/>
          <a:cs typeface="Futura PT Book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0" i="0" kern="1200" cap="none">
          <a:solidFill>
            <a:schemeClr val="tx1"/>
          </a:solidFill>
          <a:latin typeface="Arial Black"/>
          <a:ea typeface="+mn-ea"/>
          <a:cs typeface="Arial Black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Wingdings" charset="2"/>
        <a:buNone/>
        <a:defRPr sz="1000" b="1" i="0" kern="1200">
          <a:solidFill>
            <a:schemeClr val="bg2"/>
          </a:solidFill>
          <a:latin typeface="+mn-lt"/>
          <a:ea typeface="+mn-ea"/>
          <a:cs typeface="Futura PT Bold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Wingdings" charset="2"/>
        <a:buChar char="§"/>
        <a:defRPr sz="1000" b="0" i="0" kern="1200">
          <a:solidFill>
            <a:schemeClr val="tx2"/>
          </a:solidFill>
          <a:latin typeface="+mn-lt"/>
          <a:ea typeface="+mn-ea"/>
          <a:cs typeface="Futura PT Book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charset="2"/>
        <a:buChar char="§"/>
        <a:defRPr sz="1000" b="0" i="0" kern="1200">
          <a:solidFill>
            <a:srgbClr val="515151"/>
          </a:solidFill>
          <a:latin typeface="+mn-lt"/>
          <a:ea typeface="+mn-ea"/>
          <a:cs typeface="Futura PT Book"/>
        </a:defRPr>
      </a:lvl5pPr>
      <a:lvl6pPr marL="18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+mj-lt"/>
        <a:buAutoNum type="arabicPeriod"/>
        <a:tabLst/>
        <a:defRPr sz="1000" b="0" i="0" kern="1200" baseline="0">
          <a:solidFill>
            <a:schemeClr val="tx2"/>
          </a:solidFill>
          <a:latin typeface="+mn-lt"/>
          <a:ea typeface="+mn-ea"/>
          <a:cs typeface="Futura PT Book"/>
        </a:defRPr>
      </a:lvl6pPr>
      <a:lvl7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000" b="0" i="0" kern="1200" baseline="0">
          <a:solidFill>
            <a:srgbClr val="515151"/>
          </a:solidFill>
          <a:latin typeface="+mn-lt"/>
          <a:ea typeface="+mn-ea"/>
          <a:cs typeface="Futura PT Book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+mj-lt"/>
        <a:buAutoNum type="alphaLcPeriod"/>
        <a:defRPr sz="1000" b="0" i="0" kern="1200">
          <a:solidFill>
            <a:srgbClr val="515151"/>
          </a:solidFill>
          <a:latin typeface="+mn-lt"/>
          <a:ea typeface="+mn-ea"/>
          <a:cs typeface="Futura PT Book"/>
        </a:defRPr>
      </a:lvl8pPr>
      <a:lvl9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defRPr sz="1000" b="0" i="0" kern="1200">
          <a:solidFill>
            <a:srgbClr val="515151"/>
          </a:solidFill>
          <a:latin typeface="+mn-lt"/>
          <a:ea typeface="+mn-ea"/>
          <a:cs typeface="Futura PT Book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E3EF-51D8-4B6D-8927-38291E1BE92E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48A7-DE97-4857-833A-388FE6D840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82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2298" y="1322963"/>
            <a:ext cx="2908570" cy="2165890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Formazione, Innovazione ed  </a:t>
            </a:r>
            <a:r>
              <a:rPr lang="it-IT" sz="2000" dirty="0" err="1" smtClean="0">
                <a:solidFill>
                  <a:schemeClr val="bg1"/>
                </a:solidFill>
              </a:rPr>
              <a:t>Ecocompatibilità</a:t>
            </a: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Le sfide da vincere in </a:t>
            </a:r>
            <a:r>
              <a:rPr lang="it-IT" sz="2000" dirty="0" err="1">
                <a:solidFill>
                  <a:schemeClr val="bg1"/>
                </a:solidFill>
              </a:rPr>
              <a:t>Industry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4.0</a:t>
            </a:r>
            <a:br>
              <a:rPr lang="it-IT" sz="2000" dirty="0" smtClean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endParaRPr lang="en-US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4126" y="772224"/>
            <a:ext cx="2230631" cy="356186"/>
          </a:xfrm>
        </p:spPr>
        <p:txBody>
          <a:bodyPr/>
          <a:lstStyle/>
          <a:p>
            <a:r>
              <a:rPr lang="en-US" dirty="0" smtClean="0"/>
              <a:t>Frosinone, 1° </a:t>
            </a:r>
            <a:r>
              <a:rPr lang="en-US" dirty="0" err="1" smtClean="0"/>
              <a:t>Marzo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1013" y="340468"/>
            <a:ext cx="4523361" cy="583660"/>
          </a:xfrm>
        </p:spPr>
        <p:txBody>
          <a:bodyPr/>
          <a:lstStyle/>
          <a:p>
            <a:r>
              <a:rPr lang="it-IT" sz="2000" b="1" dirty="0" smtClean="0"/>
              <a:t>Tempi per la formazione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7200" y="1167319"/>
            <a:ext cx="8093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i="1" dirty="0" smtClean="0"/>
          </a:p>
          <a:p>
            <a:r>
              <a:rPr lang="it-IT" i="1" dirty="0" smtClean="0"/>
              <a:t>I </a:t>
            </a:r>
            <a:r>
              <a:rPr lang="it-IT" i="1" dirty="0"/>
              <a:t>tempi per la formazione sono sempre meno “dedicati” e “pieni</a:t>
            </a:r>
            <a:r>
              <a:rPr lang="it-IT" i="1" dirty="0" smtClean="0"/>
              <a:t>”: </a:t>
            </a:r>
          </a:p>
          <a:p>
            <a:endParaRPr lang="it-IT" dirty="0" smtClean="0"/>
          </a:p>
          <a:p>
            <a:endParaRPr lang="it-IT" dirty="0" smtClean="0"/>
          </a:p>
          <a:p>
            <a:pPr marL="342900" indent="-342900" algn="just">
              <a:buAutoNum type="arabicPeriod"/>
            </a:pPr>
            <a:r>
              <a:rPr lang="it-IT" dirty="0" smtClean="0"/>
              <a:t>In termini di </a:t>
            </a:r>
            <a:r>
              <a:rPr lang="it-IT" dirty="0"/>
              <a:t>collocazione </a:t>
            </a:r>
            <a:r>
              <a:rPr lang="it-IT" dirty="0" smtClean="0"/>
              <a:t>spazio-temporale: la formazione non è più articolata su mesi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In termini di </a:t>
            </a:r>
            <a:r>
              <a:rPr lang="it-IT" dirty="0"/>
              <a:t>numero di interventi </a:t>
            </a:r>
            <a:r>
              <a:rPr lang="it-IT" dirty="0" smtClean="0"/>
              <a:t>all’anno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In termini di durata degli interventi: la formazione è concentrata in pochi giorni 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algn="just"/>
            <a:r>
              <a:rPr lang="it-IT" i="1" dirty="0" smtClean="0"/>
              <a:t>Le </a:t>
            </a:r>
            <a:r>
              <a:rPr lang="it-IT" i="1" dirty="0"/>
              <a:t>aziende si aspettano che </a:t>
            </a:r>
            <a:r>
              <a:rPr lang="it-IT" i="1" dirty="0" smtClean="0"/>
              <a:t>i lavoratori siano </a:t>
            </a:r>
            <a:r>
              <a:rPr lang="it-IT" i="1" dirty="0"/>
              <a:t>sempre più operativi e dediti all’attività </a:t>
            </a:r>
            <a:r>
              <a:rPr lang="it-IT" i="1" dirty="0" smtClean="0"/>
              <a:t>produttiva. </a:t>
            </a:r>
            <a:endParaRPr lang="it-IT" dirty="0"/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87337"/>
            <a:ext cx="16605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4283" y="358707"/>
            <a:ext cx="4301181" cy="361140"/>
          </a:xfrm>
        </p:spPr>
        <p:txBody>
          <a:bodyPr/>
          <a:lstStyle/>
          <a:p>
            <a:r>
              <a:rPr lang="it-IT" altLang="it-IT" sz="2000" dirty="0" smtClean="0"/>
              <a:t>Metodologie formative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7200" y="1167319"/>
            <a:ext cx="80934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Maggiore </a:t>
            </a:r>
            <a:r>
              <a:rPr lang="it-IT" i="1" dirty="0"/>
              <a:t>parcellizzazione di tempi e modalità: </a:t>
            </a:r>
            <a:endParaRPr lang="it-IT" i="1" dirty="0" smtClean="0"/>
          </a:p>
          <a:p>
            <a:endParaRPr lang="it-IT" i="1" dirty="0" smtClean="0"/>
          </a:p>
          <a:p>
            <a:pPr marL="342900" indent="-342900">
              <a:buAutoNum type="arabicPeriod"/>
            </a:pPr>
            <a:r>
              <a:rPr lang="it-IT" dirty="0"/>
              <a:t>M</a:t>
            </a:r>
            <a:r>
              <a:rPr lang="it-IT" dirty="0" smtClean="0"/>
              <a:t>omenti di formazione individuale e </a:t>
            </a:r>
            <a:r>
              <a:rPr lang="it-IT" dirty="0"/>
              <a:t>autoapprendimento </a:t>
            </a:r>
          </a:p>
          <a:p>
            <a:pPr marL="342900" indent="-342900">
              <a:buAutoNum type="arabicPeriod"/>
            </a:pPr>
            <a:r>
              <a:rPr lang="it-IT" dirty="0" smtClean="0"/>
              <a:t>Affiancamento e momenti </a:t>
            </a:r>
            <a:r>
              <a:rPr lang="it-IT" dirty="0"/>
              <a:t>di osservazione guidata delle attività lavorative</a:t>
            </a: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Formazione e-learning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</a:t>
            </a:r>
            <a:r>
              <a:rPr lang="it-IT" dirty="0" smtClean="0"/>
              <a:t>anali </a:t>
            </a:r>
            <a:r>
              <a:rPr lang="it-IT" dirty="0"/>
              <a:t>tecnologici per </a:t>
            </a:r>
            <a:r>
              <a:rPr lang="it-IT" dirty="0" smtClean="0"/>
              <a:t>l'apprendimento: videoconferenze, </a:t>
            </a:r>
            <a:r>
              <a:rPr lang="it-IT" dirty="0" err="1" smtClean="0"/>
              <a:t>webinar</a:t>
            </a:r>
            <a:r>
              <a:rPr lang="it-IT" dirty="0" smtClean="0"/>
              <a:t>, social,..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Canali </a:t>
            </a:r>
            <a:r>
              <a:rPr lang="it-IT" dirty="0"/>
              <a:t>formativi </a:t>
            </a:r>
            <a:r>
              <a:rPr lang="it-IT" dirty="0" smtClean="0"/>
              <a:t>dedicati: gestione </a:t>
            </a:r>
            <a:r>
              <a:rPr lang="it-IT" dirty="0"/>
              <a:t>di aule a distanza e </a:t>
            </a:r>
            <a:r>
              <a:rPr lang="it-IT" dirty="0" smtClean="0"/>
              <a:t>multi-localizzate </a:t>
            </a:r>
            <a:r>
              <a:rPr lang="it-IT" dirty="0"/>
              <a:t>con il </a:t>
            </a:r>
            <a:r>
              <a:rPr lang="it-IT" dirty="0" smtClean="0"/>
              <a:t>sistema della </a:t>
            </a:r>
            <a:r>
              <a:rPr lang="it-IT" dirty="0"/>
              <a:t>videoconferenza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Formazione </a:t>
            </a:r>
            <a:r>
              <a:rPr lang="it-IT" dirty="0" err="1"/>
              <a:t>one</a:t>
            </a:r>
            <a:r>
              <a:rPr lang="it-IT" dirty="0"/>
              <a:t> to </a:t>
            </a:r>
            <a:r>
              <a:rPr lang="it-IT" dirty="0" err="1"/>
              <a:t>one</a:t>
            </a:r>
            <a:r>
              <a:rPr lang="it-IT" dirty="0"/>
              <a:t>, </a:t>
            </a:r>
            <a:r>
              <a:rPr lang="it-IT" dirty="0" smtClean="0"/>
              <a:t>sia </a:t>
            </a:r>
            <a:r>
              <a:rPr lang="it-IT" dirty="0"/>
              <a:t>in presenza, sia attraverso il video-training o </a:t>
            </a:r>
            <a:r>
              <a:rPr lang="it-IT" dirty="0" smtClean="0"/>
              <a:t>il</a:t>
            </a:r>
            <a:r>
              <a:rPr lang="it-IT" dirty="0"/>
              <a:t> </a:t>
            </a:r>
            <a:r>
              <a:rPr lang="it-IT" dirty="0" err="1" smtClean="0"/>
              <a:t>counseling</a:t>
            </a:r>
            <a:r>
              <a:rPr lang="it-IT" dirty="0" smtClean="0"/>
              <a:t>/</a:t>
            </a:r>
            <a:r>
              <a:rPr lang="it-IT" dirty="0" err="1" smtClean="0"/>
              <a:t>coaching</a:t>
            </a:r>
            <a:r>
              <a:rPr lang="it-IT" dirty="0" smtClean="0"/>
              <a:t> </a:t>
            </a:r>
            <a:r>
              <a:rPr lang="it-IT" dirty="0"/>
              <a:t>a </a:t>
            </a:r>
            <a:r>
              <a:rPr lang="it-IT" dirty="0" smtClean="0"/>
              <a:t>distanza.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Formazione On the Job, per formare sull’utilizzo di macchinari </a:t>
            </a:r>
            <a:r>
              <a:rPr lang="it-IT" dirty="0"/>
              <a:t>specifici.</a:t>
            </a:r>
          </a:p>
          <a:p>
            <a:r>
              <a:rPr lang="it-IT" dirty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it-IT" i="1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82" y="211880"/>
            <a:ext cx="2444415" cy="16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4283" y="358707"/>
            <a:ext cx="7342912" cy="526510"/>
          </a:xfrm>
        </p:spPr>
        <p:txBody>
          <a:bodyPr/>
          <a:lstStyle/>
          <a:p>
            <a:r>
              <a:rPr lang="it-IT" altLang="it-IT" sz="2000" dirty="0" smtClean="0"/>
              <a:t>Innovazione e Apprendimento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486383" y="1177047"/>
            <a:ext cx="809341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1600" i="1" dirty="0" smtClean="0"/>
              <a:t>Simulatori</a:t>
            </a:r>
          </a:p>
          <a:p>
            <a:pPr marL="342900" indent="-342900">
              <a:buFontTx/>
              <a:buAutoNum type="arabicPeriod"/>
            </a:pPr>
            <a:r>
              <a:rPr lang="it-IT" sz="1600" i="1" dirty="0" err="1" smtClean="0"/>
              <a:t>Follow</a:t>
            </a:r>
            <a:r>
              <a:rPr lang="it-IT" sz="1600" i="1" dirty="0" smtClean="0"/>
              <a:t> Up</a:t>
            </a:r>
          </a:p>
          <a:p>
            <a:pPr marL="342900" indent="-342900">
              <a:buFontTx/>
              <a:buAutoNum type="arabicPeriod"/>
            </a:pPr>
            <a:r>
              <a:rPr lang="it-IT" altLang="it-IT" sz="1600" i="1" dirty="0" smtClean="0"/>
              <a:t>Realtà </a:t>
            </a:r>
            <a:r>
              <a:rPr lang="it-IT" altLang="it-IT" sz="1600" i="1" dirty="0"/>
              <a:t>virtuale </a:t>
            </a:r>
            <a:r>
              <a:rPr lang="it-IT" altLang="it-IT" sz="1600" i="1" dirty="0" err="1"/>
              <a:t>immersiva</a:t>
            </a:r>
            <a:r>
              <a:rPr lang="it-IT" altLang="it-IT" sz="1600" i="1" dirty="0"/>
              <a:t> in ambienti </a:t>
            </a:r>
            <a:r>
              <a:rPr lang="it-IT" altLang="it-IT" sz="1600" i="1" dirty="0" smtClean="0"/>
              <a:t>3D</a:t>
            </a:r>
          </a:p>
          <a:p>
            <a:pPr marL="342900" indent="-342900">
              <a:buFontTx/>
              <a:buAutoNum type="arabicPeriod"/>
            </a:pPr>
            <a:r>
              <a:rPr lang="it-IT" sz="1600" i="1" dirty="0"/>
              <a:t>Academy: processo integrato </a:t>
            </a:r>
          </a:p>
          <a:p>
            <a:pPr marL="342900" indent="-342900">
              <a:buAutoNum type="arabicPeriod"/>
            </a:pPr>
            <a:r>
              <a:rPr lang="it-IT" sz="1600" i="1" dirty="0" smtClean="0"/>
              <a:t>Didattica Innovativa</a:t>
            </a:r>
          </a:p>
          <a:p>
            <a:pPr marL="342900" indent="-342900">
              <a:buAutoNum type="arabicPeriod"/>
            </a:pPr>
            <a:r>
              <a:rPr lang="it-IT" sz="1600" i="1" dirty="0" err="1" smtClean="0"/>
              <a:t>Flipped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Clas</a:t>
            </a:r>
            <a:r>
              <a:rPr lang="it-IT" i="1" dirty="0" err="1" smtClean="0"/>
              <a:t>sroom</a:t>
            </a:r>
            <a:endParaRPr lang="it-IT" i="1" dirty="0" smtClean="0"/>
          </a:p>
          <a:p>
            <a:pPr marL="342900" indent="-342900">
              <a:buAutoNum type="arabicPeriod"/>
            </a:pPr>
            <a:r>
              <a:rPr lang="it-IT" i="1" dirty="0" err="1" smtClean="0"/>
              <a:t>Gamification</a:t>
            </a:r>
            <a:endParaRPr lang="it-IT" i="1" dirty="0" smtClean="0"/>
          </a:p>
          <a:p>
            <a:pPr marL="342900" indent="-342900">
              <a:buAutoNum type="arabicPeriod"/>
            </a:pPr>
            <a:endParaRPr lang="it-IT" i="1" dirty="0" smtClean="0"/>
          </a:p>
          <a:p>
            <a:pPr marL="342900" indent="-342900">
              <a:buFont typeface="+mj-lt"/>
              <a:buAutoNum type="arabicPeriod"/>
            </a:pPr>
            <a:endParaRPr lang="it-IT" i="1" dirty="0" smtClean="0"/>
          </a:p>
        </p:txBody>
      </p:sp>
      <p:pic>
        <p:nvPicPr>
          <p:cNvPr id="7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34" y="678572"/>
            <a:ext cx="2016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37" y="3694478"/>
            <a:ext cx="1813746" cy="1217990"/>
          </a:xfrm>
          <a:prstGeom prst="rect">
            <a:avLst/>
          </a:prstGeom>
        </p:spPr>
      </p:pic>
      <p:pic>
        <p:nvPicPr>
          <p:cNvPr id="8" name="Segnaposto contenuto 14" descr="The ABC’s of Exhibit Marketing: R is for RO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198" y="2431914"/>
            <a:ext cx="1878310" cy="1268395"/>
          </a:xfrm>
          <a:prstGeom prst="rect">
            <a:avLst/>
          </a:prstGeom>
        </p:spPr>
      </p:pic>
      <p:pic>
        <p:nvPicPr>
          <p:cNvPr id="9" name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5" y="3422762"/>
            <a:ext cx="1781207" cy="10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02" y="3000065"/>
            <a:ext cx="2212925" cy="13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115" y="1468877"/>
            <a:ext cx="2879388" cy="1799617"/>
          </a:xfr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</a:rPr>
              <a:t>La Formazione: 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nuove opportunità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8213" y="768485"/>
            <a:ext cx="2733472" cy="359923"/>
          </a:xfrm>
        </p:spPr>
        <p:txBody>
          <a:bodyPr/>
          <a:lstStyle/>
          <a:p>
            <a:r>
              <a:rPr lang="it-IT" dirty="0" smtClean="0"/>
              <a:t>Frosinone, 1° Marzo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52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4.0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437745" y="914400"/>
            <a:ext cx="8550612" cy="3657600"/>
          </a:xfrm>
        </p:spPr>
        <p:txBody>
          <a:bodyPr/>
          <a:lstStyle/>
          <a:p>
            <a:endParaRPr lang="it-IT" sz="1200" b="1" dirty="0" smtClean="0">
              <a:solidFill>
                <a:schemeClr val="accent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Esigenza di innovazione? </a:t>
            </a:r>
          </a:p>
          <a:p>
            <a:r>
              <a:rPr lang="it-IT" sz="1100" b="1" dirty="0" smtClean="0">
                <a:solidFill>
                  <a:schemeClr val="tx1"/>
                </a:solidFill>
              </a:rPr>
              <a:t>			</a:t>
            </a:r>
            <a:r>
              <a:rPr lang="it-IT" sz="1800" b="1" dirty="0" smtClean="0">
                <a:solidFill>
                  <a:schemeClr val="tx1"/>
                </a:solidFill>
              </a:rPr>
              <a:t>Industria 4.0 </a:t>
            </a:r>
          </a:p>
          <a:p>
            <a:endParaRPr lang="it-IT" sz="1800" b="1" dirty="0" smtClean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per rispondere alle esigenze che il mercato impone</a:t>
            </a:r>
            <a:r>
              <a:rPr lang="it-IT" sz="1400" dirty="0" smtClean="0">
                <a:solidFill>
                  <a:schemeClr val="tx1"/>
                </a:solidFill>
              </a:rPr>
              <a:t>. </a:t>
            </a:r>
            <a:endParaRPr lang="it-IT" sz="1400" b="1" dirty="0" smtClean="0">
              <a:solidFill>
                <a:schemeClr val="tx1"/>
              </a:solidFill>
            </a:endParaRPr>
          </a:p>
          <a:p>
            <a:endParaRPr lang="it-IT" sz="1100" dirty="0">
              <a:solidFill>
                <a:schemeClr val="tx1"/>
              </a:solidFill>
            </a:endParaRP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L’Industria 4.0 è una rivoluzione che offre l’opportunità di </a:t>
            </a:r>
            <a:r>
              <a:rPr lang="it-IT" sz="1200" b="1" dirty="0">
                <a:solidFill>
                  <a:schemeClr val="tx1"/>
                </a:solidFill>
              </a:rPr>
              <a:t>rimettere al centro il cliente </a:t>
            </a:r>
            <a:r>
              <a:rPr lang="it-IT" sz="1200" dirty="0">
                <a:solidFill>
                  <a:schemeClr val="tx1"/>
                </a:solidFill>
              </a:rPr>
              <a:t>cambiando i modelli di business </a:t>
            </a:r>
            <a:r>
              <a:rPr lang="it-IT" sz="1200" dirty="0" smtClean="0">
                <a:solidFill>
                  <a:schemeClr val="tx1"/>
                </a:solidFill>
              </a:rPr>
              <a:t>delle aziende e di affrontare, tramite un’adeguata </a:t>
            </a:r>
            <a:r>
              <a:rPr lang="it-IT" sz="1200" b="1" dirty="0" smtClean="0">
                <a:solidFill>
                  <a:schemeClr val="tx1"/>
                </a:solidFill>
              </a:rPr>
              <a:t>formazione</a:t>
            </a:r>
            <a:r>
              <a:rPr lang="it-IT" sz="1200" dirty="0" smtClean="0">
                <a:solidFill>
                  <a:schemeClr val="tx1"/>
                </a:solidFill>
              </a:rPr>
              <a:t> e quindi </a:t>
            </a:r>
            <a:r>
              <a:rPr lang="it-IT" sz="1200" b="1" dirty="0" smtClean="0">
                <a:solidFill>
                  <a:schemeClr val="tx1"/>
                </a:solidFill>
              </a:rPr>
              <a:t>competenze</a:t>
            </a:r>
            <a:r>
              <a:rPr lang="it-IT" sz="1200" dirty="0" smtClean="0">
                <a:solidFill>
                  <a:schemeClr val="tx1"/>
                </a:solidFill>
              </a:rPr>
              <a:t>, l’incertezza generata dalle continue nuove tecnologie ed innovazioni.</a:t>
            </a:r>
            <a:endParaRPr lang="it-IT" sz="1200" dirty="0">
              <a:solidFill>
                <a:schemeClr val="tx1"/>
              </a:solidFill>
            </a:endParaRPr>
          </a:p>
          <a:p>
            <a:pPr algn="just"/>
            <a:r>
              <a:rPr lang="it-IT" sz="1200" dirty="0" smtClean="0">
                <a:solidFill>
                  <a:schemeClr val="tx1"/>
                </a:solidFill>
              </a:rPr>
              <a:t>È indispensabile quindi attutare un cambiamento a livello cultuale, organizzativo e tecnologico, attraverso un rinnovamento delle strategie e dei processi aziendali. </a:t>
            </a:r>
          </a:p>
          <a:p>
            <a:pPr algn="just"/>
            <a:r>
              <a:rPr lang="it-IT" sz="1200" dirty="0" smtClean="0">
                <a:solidFill>
                  <a:schemeClr val="tx1"/>
                </a:solidFill>
              </a:rPr>
              <a:t>È impensabile </a:t>
            </a:r>
            <a:r>
              <a:rPr lang="it-IT" sz="1200" dirty="0">
                <a:solidFill>
                  <a:schemeClr val="tx1"/>
                </a:solidFill>
              </a:rPr>
              <a:t>poter </a:t>
            </a:r>
            <a:r>
              <a:rPr lang="it-IT" sz="1200" b="1" dirty="0">
                <a:solidFill>
                  <a:schemeClr val="tx1"/>
                </a:solidFill>
              </a:rPr>
              <a:t>raggiungere il livello di competenze </a:t>
            </a:r>
            <a:r>
              <a:rPr lang="it-IT" sz="1200" dirty="0" smtClean="0">
                <a:solidFill>
                  <a:schemeClr val="tx1"/>
                </a:solidFill>
              </a:rPr>
              <a:t>richiesto da </a:t>
            </a:r>
            <a:r>
              <a:rPr lang="it-IT" sz="1200" dirty="0">
                <a:solidFill>
                  <a:schemeClr val="tx1"/>
                </a:solidFill>
              </a:rPr>
              <a:t>un mercato sempre più </a:t>
            </a:r>
            <a:r>
              <a:rPr lang="it-IT" sz="1200" dirty="0" smtClean="0">
                <a:solidFill>
                  <a:schemeClr val="tx1"/>
                </a:solidFill>
              </a:rPr>
              <a:t>esigente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e incalzante, senza un adeguato </a:t>
            </a:r>
            <a:r>
              <a:rPr lang="it-IT" sz="1200" b="1" dirty="0" smtClean="0">
                <a:solidFill>
                  <a:schemeClr val="tx1"/>
                </a:solidFill>
              </a:rPr>
              <a:t>supporto formativo</a:t>
            </a:r>
            <a:r>
              <a:rPr lang="it-IT" sz="1200" dirty="0" smtClean="0">
                <a:solidFill>
                  <a:schemeClr val="tx1"/>
                </a:solidFill>
              </a:rPr>
              <a:t>. </a:t>
            </a:r>
          </a:p>
          <a:p>
            <a:endParaRPr lang="it-IT" sz="1100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079" y="296978"/>
            <a:ext cx="2678002" cy="16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4.0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437745" y="914400"/>
            <a:ext cx="8550612" cy="3657600"/>
          </a:xfrm>
        </p:spPr>
        <p:txBody>
          <a:bodyPr/>
          <a:lstStyle/>
          <a:p>
            <a:endParaRPr lang="it-IT" sz="1200" b="1" dirty="0" smtClean="0">
              <a:solidFill>
                <a:schemeClr val="accent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Per le aziende: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600" b="1" dirty="0">
                <a:solidFill>
                  <a:schemeClr val="tx1"/>
                </a:solidFill>
              </a:rPr>
              <a:t>R</a:t>
            </a:r>
            <a:r>
              <a:rPr lang="it-IT" sz="1600" b="1" dirty="0" smtClean="0">
                <a:solidFill>
                  <a:schemeClr val="tx1"/>
                </a:solidFill>
              </a:rPr>
              <a:t>ivoluzione </a:t>
            </a:r>
            <a:r>
              <a:rPr lang="it-IT" sz="1600" b="1" dirty="0">
                <a:solidFill>
                  <a:schemeClr val="tx1"/>
                </a:solidFill>
              </a:rPr>
              <a:t>tecnologica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600" b="1" dirty="0" smtClean="0">
                <a:solidFill>
                  <a:schemeClr val="tx1"/>
                </a:solidFill>
              </a:rPr>
              <a:t>Rivoluzione </a:t>
            </a:r>
            <a:r>
              <a:rPr lang="it-IT" sz="1600" b="1" dirty="0">
                <a:solidFill>
                  <a:schemeClr val="tx1"/>
                </a:solidFill>
              </a:rPr>
              <a:t>culturale </a:t>
            </a:r>
          </a:p>
          <a:p>
            <a:pPr algn="just"/>
            <a:endParaRPr lang="it-IT" sz="16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Al </a:t>
            </a:r>
            <a:r>
              <a:rPr lang="it-IT" sz="1600" b="1" dirty="0">
                <a:solidFill>
                  <a:schemeClr val="tx1"/>
                </a:solidFill>
              </a:rPr>
              <a:t>centro di queste evoluzioni ci sono le </a:t>
            </a:r>
            <a:r>
              <a:rPr lang="it-IT" sz="1600" b="1" dirty="0" smtClean="0">
                <a:solidFill>
                  <a:schemeClr val="tx1"/>
                </a:solidFill>
              </a:rPr>
              <a:t>persone</a:t>
            </a:r>
            <a:r>
              <a:rPr lang="it-IT" sz="1600" dirty="0" smtClean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I </a:t>
            </a:r>
            <a:r>
              <a:rPr lang="it-IT" sz="1600" dirty="0">
                <a:solidFill>
                  <a:schemeClr val="tx1"/>
                </a:solidFill>
              </a:rPr>
              <a:t>lavoratori che </a:t>
            </a:r>
            <a:r>
              <a:rPr lang="it-IT" sz="1600" dirty="0" smtClean="0">
                <a:solidFill>
                  <a:schemeClr val="tx1"/>
                </a:solidFill>
              </a:rPr>
              <a:t>sono </a:t>
            </a:r>
            <a:r>
              <a:rPr lang="it-IT" sz="1600" dirty="0">
                <a:solidFill>
                  <a:schemeClr val="tx1"/>
                </a:solidFill>
              </a:rPr>
              <a:t>chiamati a far funzionare i macchinari, i lavoratori che devono gestire e innovare i </a:t>
            </a:r>
            <a:r>
              <a:rPr lang="it-IT" sz="1600" dirty="0" smtClean="0">
                <a:solidFill>
                  <a:schemeClr val="tx1"/>
                </a:solidFill>
              </a:rPr>
              <a:t>processi</a:t>
            </a:r>
          </a:p>
          <a:p>
            <a:pPr algn="just"/>
            <a:endParaRPr lang="it-IT" sz="1600" dirty="0" smtClean="0">
              <a:solidFill>
                <a:schemeClr val="tx1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Capitale umano = misura strategica</a:t>
            </a:r>
          </a:p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Capitale umano deve </a:t>
            </a:r>
            <a:r>
              <a:rPr lang="it-IT" sz="1600" b="1" dirty="0">
                <a:solidFill>
                  <a:schemeClr val="tx1"/>
                </a:solidFill>
              </a:rPr>
              <a:t>essere aggiornato e al passo con le nuove competenze tecnologiche richieste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endParaRPr lang="it-IT" sz="1100" dirty="0">
              <a:solidFill>
                <a:schemeClr val="tx1"/>
              </a:solidFill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365467"/>
            <a:ext cx="2299233" cy="17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CF00C8BB-03BB-B54C-8285-EEA59A85D486}" type="slidenum">
              <a:rPr lang="it-IT">
                <a:solidFill>
                  <a:srgbClr val="A5A5A5"/>
                </a:solidFill>
              </a:rPr>
              <a:pPr defTabSz="685800">
                <a:defRPr/>
              </a:pPr>
              <a:t>5</a:t>
            </a:fld>
            <a:endParaRPr lang="it-IT" dirty="0">
              <a:solidFill>
                <a:srgbClr val="A5A5A5"/>
              </a:solidFill>
            </a:endParaRPr>
          </a:p>
        </p:txBody>
      </p:sp>
      <p:sp>
        <p:nvSpPr>
          <p:cNvPr id="14" name="Segnaposto contenuto 3"/>
          <p:cNvSpPr>
            <a:spLocks noGrp="1"/>
          </p:cNvSpPr>
          <p:nvPr>
            <p:ph idx="4294967295"/>
          </p:nvPr>
        </p:nvSpPr>
        <p:spPr>
          <a:xfrm>
            <a:off x="165370" y="1848255"/>
            <a:ext cx="8472791" cy="758757"/>
          </a:xfrm>
          <a:prstGeom prst="rect">
            <a:avLst/>
          </a:prstGeom>
        </p:spPr>
        <p:txBody>
          <a:bodyPr/>
          <a:lstStyle/>
          <a:p>
            <a:pPr algn="just" defTabSz="43815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it-IT" sz="1400" b="1" cap="all" dirty="0">
                <a:solidFill>
                  <a:schemeClr val="tx1"/>
                </a:solidFill>
                <a:ea typeface="Futura PT Bold"/>
                <a:cs typeface="Arial" panose="020B0604020202020204" pitchFamily="34" charset="0"/>
              </a:rPr>
              <a:t>L’ALLINEAMENTO DELLE COMPETENZE COMPORTA L’IDENTIFICAZIONE NEI CANDIDATI DI EVENTUALI GAP FORMATIVI DA COLMARE PER AUMENTARNE </a:t>
            </a:r>
            <a:r>
              <a:rPr lang="it-IT" sz="1400" b="1" cap="all" dirty="0" smtClean="0">
                <a:solidFill>
                  <a:schemeClr val="tx1"/>
                </a:solidFill>
                <a:ea typeface="Futura PT Bold"/>
                <a:cs typeface="Arial" panose="020B0604020202020204" pitchFamily="34" charset="0"/>
              </a:rPr>
              <a:t>IL RENDIMENTO INTERNAMENTE </a:t>
            </a:r>
            <a:r>
              <a:rPr lang="it-IT" sz="1400" b="1" cap="all" dirty="0">
                <a:solidFill>
                  <a:schemeClr val="tx1"/>
                </a:solidFill>
                <a:ea typeface="Futura PT Bold"/>
                <a:cs typeface="Arial" panose="020B0604020202020204" pitchFamily="34" charset="0"/>
              </a:rPr>
              <a:t>ALL’AZIENDA E IN RIFERIMENTO AL MERCATO</a:t>
            </a:r>
            <a:r>
              <a:rPr lang="it-IT" sz="1400" b="1" cap="all" dirty="0" smtClean="0">
                <a:solidFill>
                  <a:schemeClr val="tx1"/>
                </a:solidFill>
                <a:ea typeface="Futura PT Bold"/>
                <a:cs typeface="Arial" panose="020B0604020202020204" pitchFamily="34" charset="0"/>
              </a:rPr>
              <a:t>.</a:t>
            </a:r>
            <a:endParaRPr lang="it-IT" sz="1400" b="1" dirty="0">
              <a:solidFill>
                <a:schemeClr val="tx1"/>
              </a:solidFill>
            </a:endParaRPr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ts val="1350"/>
              </a:lnSpc>
              <a:spcAft>
                <a:spcPts val="450"/>
              </a:spcAft>
            </a:pP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Allineamento delle competenze attraverso la Formazione </a:t>
            </a:r>
            <a:endParaRPr lang="it-I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dirty="0"/>
          </a:p>
          <a:p>
            <a:pPr>
              <a:lnSpc>
                <a:spcPts val="1350"/>
              </a:lnSpc>
              <a:spcAft>
                <a:spcPts val="450"/>
              </a:spcAft>
            </a:pPr>
            <a:endParaRPr lang="it-IT" sz="900" dirty="0"/>
          </a:p>
        </p:txBody>
      </p:sp>
      <p:sp>
        <p:nvSpPr>
          <p:cNvPr id="8" name="Segnaposto contenuto 3"/>
          <p:cNvSpPr>
            <a:spLocks noGrp="1"/>
          </p:cNvSpPr>
          <p:nvPr>
            <p:ph idx="4294967295"/>
          </p:nvPr>
        </p:nvSpPr>
        <p:spPr>
          <a:xfrm>
            <a:off x="321013" y="3365769"/>
            <a:ext cx="8297693" cy="1011677"/>
          </a:xfrm>
          <a:prstGeom prst="rect">
            <a:avLst/>
          </a:prstGeom>
        </p:spPr>
        <p:txBody>
          <a:bodyPr/>
          <a:lstStyle/>
          <a:p>
            <a:pPr algn="just" defTabSz="685800">
              <a:spcAft>
                <a:spcPts val="0"/>
              </a:spcAft>
            </a:pPr>
            <a:r>
              <a:rPr lang="it-IT" sz="1400" dirty="0">
                <a:solidFill>
                  <a:schemeClr val="tx1"/>
                </a:solidFill>
                <a:cs typeface="Arial"/>
              </a:rPr>
              <a:t>La</a:t>
            </a:r>
            <a:r>
              <a:rPr lang="it-IT" sz="14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</a:t>
            </a:r>
            <a:r>
              <a:rPr lang="it-IT" sz="1400" b="1" kern="0" dirty="0">
                <a:solidFill>
                  <a:schemeClr val="tx1"/>
                </a:solidFill>
                <a:cs typeface="+mn-cs"/>
              </a:rPr>
              <a:t>FORMAZIONE</a:t>
            </a:r>
            <a:r>
              <a:rPr lang="it-IT" sz="1400" kern="0" dirty="0">
                <a:solidFill>
                  <a:schemeClr val="tx1"/>
                </a:solidFill>
                <a:cs typeface="+mn-cs"/>
              </a:rPr>
              <a:t> 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è per le aziende un’occasione importante per essere sempre più protagoniste del mercato del lavoro, se strutturata e progettata sulle  caratteristiche personali e professionali della risorsa e se proposta come un’opportunità di valorizzazione,  aggiornamento e inserimento in nuovi ruoli in base alle continue innovazioni produttive e tecnologiche </a:t>
            </a:r>
          </a:p>
        </p:txBody>
      </p:sp>
      <p:sp>
        <p:nvSpPr>
          <p:cNvPr id="9" name="Titolo 2"/>
          <p:cNvSpPr>
            <a:spLocks noGrp="1"/>
          </p:cNvSpPr>
          <p:nvPr>
            <p:ph type="title"/>
          </p:nvPr>
        </p:nvSpPr>
        <p:spPr>
          <a:xfrm>
            <a:off x="174377" y="455985"/>
            <a:ext cx="5778950" cy="798884"/>
          </a:xfrm>
        </p:spPr>
        <p:txBody>
          <a:bodyPr/>
          <a:lstStyle/>
          <a:p>
            <a:pPr fontAlgn="base"/>
            <a:r>
              <a:rPr lang="it-IT" sz="2000" b="1" dirty="0"/>
              <a:t>ALLINEAMENTO DELLE COMPETENZE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91" y="423261"/>
            <a:ext cx="2603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CF00C8BB-03BB-B54C-8285-EEA59A85D486}" type="slidenum">
              <a:rPr lang="it-IT">
                <a:solidFill>
                  <a:srgbClr val="A5A5A5"/>
                </a:solidFill>
              </a:rPr>
              <a:pPr defTabSz="685800">
                <a:defRPr/>
              </a:pPr>
              <a:t>6</a:t>
            </a:fld>
            <a:endParaRPr lang="it-IT" dirty="0">
              <a:solidFill>
                <a:srgbClr val="A5A5A5"/>
              </a:solidFill>
            </a:endParaRPr>
          </a:p>
        </p:txBody>
      </p:sp>
      <p:sp>
        <p:nvSpPr>
          <p:cNvPr id="7" name="Segnaposto contenuto 3"/>
          <p:cNvSpPr>
            <a:spLocks noGrp="1"/>
          </p:cNvSpPr>
          <p:nvPr>
            <p:ph idx="4294967295"/>
          </p:nvPr>
        </p:nvSpPr>
        <p:spPr>
          <a:xfrm>
            <a:off x="437745" y="1935803"/>
            <a:ext cx="7937770" cy="2616741"/>
          </a:xfrm>
          <a:prstGeom prst="rect">
            <a:avLst/>
          </a:prstGeom>
        </p:spPr>
        <p:txBody>
          <a:bodyPr/>
          <a:lstStyle/>
          <a:p>
            <a:pPr algn="just" defTabSz="685800">
              <a:spcAft>
                <a:spcPts val="0"/>
              </a:spcAft>
            </a:pPr>
            <a:r>
              <a:rPr lang="it-IT" sz="1400" dirty="0">
                <a:solidFill>
                  <a:schemeClr val="tx1"/>
                </a:solidFill>
                <a:cs typeface="Arial"/>
              </a:rPr>
              <a:t>La</a:t>
            </a:r>
            <a:r>
              <a:rPr lang="it-IT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Formazione è un </a:t>
            </a:r>
            <a:r>
              <a:rPr lang="it-IT" sz="1400" b="1" kern="0" dirty="0">
                <a:solidFill>
                  <a:schemeClr val="tx1"/>
                </a:solidFill>
                <a:cs typeface="+mn-cs"/>
              </a:rPr>
              <a:t>VALORE</a:t>
            </a:r>
            <a:r>
              <a:rPr lang="it-IT" sz="1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sociale, culturale, economico. Questo valore così importante va gestito con la massima professionalità e competenza nei confronti dei partecipanti e </a:t>
            </a:r>
            <a:r>
              <a:rPr lang="it-IT" sz="1400" dirty="0" smtClean="0">
                <a:solidFill>
                  <a:schemeClr val="tx1"/>
                </a:solidFill>
                <a:cs typeface="Arial"/>
              </a:rPr>
              <a:t>dell'azienda. 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La formazione richiede il rispetto di tre prerogative:</a:t>
            </a:r>
          </a:p>
          <a:p>
            <a:pPr algn="just" defTabSz="685800">
              <a:spcAft>
                <a:spcPts val="0"/>
              </a:spcAft>
            </a:pPr>
            <a:endParaRPr lang="it-IT" sz="1400" dirty="0">
              <a:solidFill>
                <a:schemeClr val="tx1"/>
              </a:solidFill>
              <a:cs typeface="Arial"/>
            </a:endParaRPr>
          </a:p>
          <a:p>
            <a:pPr marL="214313" indent="-214313" algn="just" defTabSz="685800">
              <a:spcAft>
                <a:spcPts val="0"/>
              </a:spcAft>
              <a:buClr>
                <a:srgbClr val="005E83"/>
              </a:buClr>
              <a:buFont typeface="Wingdings" panose="05000000000000000000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cs typeface="Arial"/>
              </a:rPr>
              <a:t>Sapere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: profonda conoscenza e continuo aggiornamento. In una parola: </a:t>
            </a:r>
            <a:r>
              <a:rPr lang="it-IT" sz="1400" b="1" kern="0" dirty="0">
                <a:solidFill>
                  <a:schemeClr val="tx1"/>
                </a:solidFill>
                <a:cs typeface="+mn-cs"/>
              </a:rPr>
              <a:t>Conoscenza</a:t>
            </a:r>
          </a:p>
          <a:p>
            <a:pPr marL="214313" indent="-214313" algn="just" defTabSz="685800">
              <a:spcAft>
                <a:spcPts val="0"/>
              </a:spcAft>
              <a:buClr>
                <a:srgbClr val="005E83"/>
              </a:buClr>
              <a:buFont typeface="Wingdings" panose="05000000000000000000" pitchFamily="2" charset="2"/>
              <a:buChar char="§"/>
            </a:pPr>
            <a:endParaRPr lang="it-IT" sz="1400" dirty="0">
              <a:solidFill>
                <a:schemeClr val="tx1"/>
              </a:solidFill>
              <a:cs typeface="Arial"/>
            </a:endParaRPr>
          </a:p>
          <a:p>
            <a:pPr marL="214313" indent="-214313" algn="just" defTabSz="685800">
              <a:spcAft>
                <a:spcPts val="0"/>
              </a:spcAft>
              <a:buClr>
                <a:srgbClr val="005E83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1"/>
                </a:solidFill>
                <a:cs typeface="Arial"/>
              </a:rPr>
              <a:t>Saper Fare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: nella comunicazione, nell’insegnamento, nella specializzazione. In una parola: </a:t>
            </a:r>
            <a:r>
              <a:rPr lang="it-IT" sz="1400" b="1" kern="0" dirty="0">
                <a:solidFill>
                  <a:schemeClr val="tx1"/>
                </a:solidFill>
                <a:cs typeface="+mn-cs"/>
              </a:rPr>
              <a:t>Capacità</a:t>
            </a:r>
          </a:p>
          <a:p>
            <a:pPr marL="214313" indent="-214313" algn="just" defTabSz="685800">
              <a:spcAft>
                <a:spcPts val="0"/>
              </a:spcAft>
              <a:buClr>
                <a:srgbClr val="005E83"/>
              </a:buClr>
              <a:buFont typeface="Wingdings" panose="05000000000000000000" pitchFamily="2" charset="2"/>
              <a:buChar char="§"/>
            </a:pPr>
            <a:endParaRPr lang="it-IT" sz="1400" dirty="0">
              <a:solidFill>
                <a:schemeClr val="tx1"/>
              </a:solidFill>
              <a:cs typeface="Arial"/>
            </a:endParaRPr>
          </a:p>
          <a:p>
            <a:pPr marL="214313" indent="-214313" algn="just" defTabSz="685800">
              <a:spcAft>
                <a:spcPts val="0"/>
              </a:spcAft>
              <a:buClr>
                <a:srgbClr val="005E83"/>
              </a:buCl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chemeClr val="tx1"/>
                </a:solidFill>
                <a:cs typeface="Arial"/>
              </a:rPr>
              <a:t>Saper Essere</a:t>
            </a:r>
            <a:r>
              <a:rPr lang="it-IT" sz="1400" dirty="0">
                <a:solidFill>
                  <a:schemeClr val="tx1"/>
                </a:solidFill>
                <a:cs typeface="Arial"/>
              </a:rPr>
              <a:t>: trasmissione dei valori, delle risorse teorico-culturali indispensabili per l’arricchimento della persona. In una parola: </a:t>
            </a:r>
            <a:r>
              <a:rPr lang="it-IT" sz="1400" b="1" kern="0" dirty="0">
                <a:solidFill>
                  <a:schemeClr val="tx1"/>
                </a:solidFill>
                <a:cs typeface="+mn-cs"/>
              </a:rPr>
              <a:t>Motivazione</a:t>
            </a:r>
            <a:endParaRPr lang="it-IT" sz="1400" b="1" dirty="0">
              <a:solidFill>
                <a:schemeClr val="tx1"/>
              </a:solidFill>
              <a:cs typeface="Arial"/>
            </a:endParaRPr>
          </a:p>
          <a:p>
            <a:pPr algn="just" defTabSz="685800">
              <a:spcAft>
                <a:spcPts val="0"/>
              </a:spcAft>
            </a:pPr>
            <a:endParaRPr lang="it-IT" sz="1400" dirty="0">
              <a:solidFill>
                <a:srgbClr val="515151"/>
              </a:solidFill>
              <a:cs typeface="Arial"/>
            </a:endParaRPr>
          </a:p>
          <a:p>
            <a:pPr algn="just" defTabSz="685800">
              <a:spcAft>
                <a:spcPts val="0"/>
              </a:spcAft>
            </a:pPr>
            <a:endParaRPr lang="it-IT" sz="1400" dirty="0">
              <a:solidFill>
                <a:srgbClr val="515151"/>
              </a:solidFill>
              <a:cs typeface="Arial"/>
            </a:endParaRPr>
          </a:p>
        </p:txBody>
      </p:sp>
      <p:sp>
        <p:nvSpPr>
          <p:cNvPr id="9" name="Titolo 2"/>
          <p:cNvSpPr>
            <a:spLocks noGrp="1"/>
          </p:cNvSpPr>
          <p:nvPr>
            <p:ph type="title"/>
          </p:nvPr>
        </p:nvSpPr>
        <p:spPr>
          <a:xfrm>
            <a:off x="446752" y="426800"/>
            <a:ext cx="5292568" cy="302774"/>
          </a:xfrm>
        </p:spPr>
        <p:txBody>
          <a:bodyPr/>
          <a:lstStyle/>
          <a:p>
            <a:pPr fontAlgn="base"/>
            <a:r>
              <a:rPr lang="it-IT" sz="2000" b="1" dirty="0"/>
              <a:t>ALLINEAMENTO DELLE COMPETENZE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93" y="262646"/>
            <a:ext cx="2805546" cy="16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0196" y="350196"/>
            <a:ext cx="6167336" cy="505838"/>
          </a:xfrm>
        </p:spPr>
        <p:txBody>
          <a:bodyPr/>
          <a:lstStyle/>
          <a:p>
            <a:r>
              <a:rPr lang="it-IT" sz="2000" b="1" dirty="0"/>
              <a:t>Come trasformare la sfida in opportunità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82102" y="1420238"/>
            <a:ext cx="80934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ea typeface="Calibri" panose="020F0502020204030204" pitchFamily="34" charset="0"/>
                <a:cs typeface="Arial" panose="020B0604020202020204" pitchFamily="34" charset="0"/>
              </a:rPr>
              <a:t>Formazione</a:t>
            </a:r>
            <a:r>
              <a:rPr lang="it-IT" sz="1400" dirty="0">
                <a:ea typeface="Calibri" panose="020F0502020204030204" pitchFamily="34" charset="0"/>
              </a:rPr>
              <a:t> </a:t>
            </a:r>
            <a:endParaRPr lang="it-IT" sz="1400" dirty="0" smtClean="0">
              <a:ea typeface="Calibri" panose="020F0502020204030204" pitchFamily="34" charset="0"/>
            </a:endParaRPr>
          </a:p>
          <a:p>
            <a:r>
              <a:rPr lang="it-IT" sz="1400" dirty="0" smtClean="0">
                <a:ea typeface="Calibri" panose="020F0502020204030204" pitchFamily="34" charset="0"/>
              </a:rPr>
              <a:t>sia </a:t>
            </a:r>
            <a:r>
              <a:rPr lang="it-IT" sz="1400" dirty="0">
                <a:ea typeface="Calibri" panose="020F0502020204030204" pitchFamily="34" charset="0"/>
              </a:rPr>
              <a:t>per chi dovrà entrare nel mercato del lavoro, sia per il personale già presente nelle aziende</a:t>
            </a:r>
            <a:r>
              <a:rPr lang="it-IT" sz="1400" b="1" dirty="0"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it-IT" sz="1400" dirty="0">
              <a:ea typeface="Calibri" panose="020F0502020204030204" pitchFamily="34" charset="0"/>
            </a:endParaRPr>
          </a:p>
          <a:p>
            <a:endParaRPr lang="it-IT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 smtClean="0"/>
              <a:t>Aggiornamento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 smtClean="0"/>
              <a:t>Rafforzamento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 smtClean="0"/>
              <a:t>Adeguamento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 smtClean="0"/>
              <a:t>Riqualificazione </a:t>
            </a:r>
          </a:p>
          <a:p>
            <a:endParaRPr lang="it-IT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 smtClean="0"/>
              <a:t>Formazione</a:t>
            </a:r>
            <a:r>
              <a:rPr lang="it-IT" sz="1400" dirty="0"/>
              <a:t> </a:t>
            </a:r>
            <a:r>
              <a:rPr lang="it-IT" sz="1400" u="sng" dirty="0"/>
              <a:t>continua e costante</a:t>
            </a:r>
            <a:r>
              <a:rPr lang="it-IT" sz="1400" dirty="0"/>
              <a:t> per fornire </a:t>
            </a:r>
            <a:r>
              <a:rPr lang="it-IT" sz="1400" b="1" dirty="0"/>
              <a:t>competenze</a:t>
            </a:r>
            <a:r>
              <a:rPr lang="it-IT" sz="1400" dirty="0"/>
              <a:t>  che procedano di pari passo con i cambiamenti della </a:t>
            </a:r>
            <a:r>
              <a:rPr lang="it-IT" sz="1400" dirty="0" smtClean="0"/>
              <a:t>azienda </a:t>
            </a:r>
            <a:r>
              <a:rPr lang="it-IT" sz="1400" dirty="0"/>
              <a:t>intelligente. </a:t>
            </a:r>
            <a:endParaRPr lang="it-IT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 smtClean="0"/>
              <a:t>Una </a:t>
            </a:r>
            <a:r>
              <a:rPr lang="it-IT" sz="1400" dirty="0"/>
              <a:t>trasformazione che deve riguardare </a:t>
            </a:r>
            <a:r>
              <a:rPr lang="it-IT" sz="1400" u="sng" dirty="0"/>
              <a:t>tutti i livelli aziendali</a:t>
            </a:r>
            <a:r>
              <a:rPr lang="it-IT" sz="1400" dirty="0"/>
              <a:t>, dall’imprenditore all’impiegato, dall’operaio al manager. </a:t>
            </a:r>
            <a:endParaRPr lang="it-IT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 smtClean="0"/>
              <a:t>Accanto </a:t>
            </a:r>
            <a:r>
              <a:rPr lang="it-IT" sz="1400" dirty="0"/>
              <a:t>alle competenze digitali, alla capacità di lavorare con i dati , saperli leggere, analizzare e classificarli imprescindibili sono </a:t>
            </a:r>
            <a:r>
              <a:rPr lang="it-IT" sz="1400" u="sng" dirty="0"/>
              <a:t>le </a:t>
            </a:r>
            <a:r>
              <a:rPr lang="it-IT" sz="1400" u="sng" dirty="0" err="1"/>
              <a:t>skill</a:t>
            </a:r>
            <a:r>
              <a:rPr lang="it-IT" sz="1400" u="sng" dirty="0"/>
              <a:t> comunicative, di creatività, di leadership, di relazione.</a:t>
            </a:r>
          </a:p>
          <a:p>
            <a:pPr marL="228600" indent="-228600">
              <a:buFont typeface="+mj-lt"/>
              <a:buAutoNum type="arabicPeriod"/>
            </a:pPr>
            <a:endParaRPr lang="it-IT" sz="1100" u="sng" dirty="0"/>
          </a:p>
          <a:p>
            <a:endParaRPr lang="it-IT" sz="1100" dirty="0" smtClean="0"/>
          </a:p>
          <a:p>
            <a:endParaRPr lang="it-IT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it-IT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5" y="204280"/>
            <a:ext cx="2501370" cy="14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5098" y="369652"/>
            <a:ext cx="4435813" cy="282102"/>
          </a:xfrm>
        </p:spPr>
        <p:txBody>
          <a:bodyPr/>
          <a:lstStyle/>
          <a:p>
            <a:r>
              <a:rPr lang="it-IT" sz="2000" b="1" dirty="0"/>
              <a:t>Cosa possono fare le aziende?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04280" y="1546697"/>
            <a:ext cx="80934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Nel </a:t>
            </a:r>
            <a:r>
              <a:rPr lang="it-IT" sz="1400" dirty="0"/>
              <a:t>mercato del lavoro le </a:t>
            </a:r>
            <a:r>
              <a:rPr lang="it-IT" sz="1400" b="1" dirty="0"/>
              <a:t>Agenzie per il Lavoro </a:t>
            </a:r>
            <a:r>
              <a:rPr lang="it-IT" sz="1400" dirty="0"/>
              <a:t>sono sempre più partner delle aziende e soggetti protagonisti nel mondo della formazione. </a:t>
            </a:r>
          </a:p>
          <a:p>
            <a:endParaRPr lang="it-IT" sz="14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/>
              <a:t>Grazie all’utilizzo dei </a:t>
            </a:r>
            <a:r>
              <a:rPr lang="it-IT" sz="1400" dirty="0" smtClean="0"/>
              <a:t>Fondi </a:t>
            </a:r>
            <a:r>
              <a:rPr lang="it-IT" sz="1400" dirty="0" err="1"/>
              <a:t>Forma.Temp</a:t>
            </a:r>
            <a:r>
              <a:rPr lang="it-IT" sz="1400" dirty="0"/>
              <a:t> (Fondo per la formazione dei lavoratori in somministrazione), </a:t>
            </a:r>
            <a:r>
              <a:rPr lang="it-IT" sz="1400" dirty="0" smtClean="0"/>
              <a:t>le </a:t>
            </a:r>
            <a:r>
              <a:rPr lang="it-IT" sz="1400" dirty="0"/>
              <a:t>Agenzie per il Lavoro, </a:t>
            </a:r>
            <a:r>
              <a:rPr lang="it-IT" sz="1400" dirty="0" smtClean="0"/>
              <a:t>sulla base delle esigenze dell’azienda cliente</a:t>
            </a:r>
            <a:r>
              <a:rPr lang="it-IT" sz="1400" dirty="0"/>
              <a:t>, </a:t>
            </a:r>
            <a:r>
              <a:rPr lang="it-IT" sz="1400" dirty="0" smtClean="0"/>
              <a:t>possono organizzare corsi </a:t>
            </a:r>
            <a:r>
              <a:rPr lang="it-IT" sz="1400" dirty="0"/>
              <a:t>a titolo gratuito per promuovere la formazione destinata ai lavoratori occupati con contratto di somministrazione di lavoro. </a:t>
            </a:r>
            <a:endParaRPr lang="it-IT" sz="1400" dirty="0" smtClean="0"/>
          </a:p>
          <a:p>
            <a:pPr marL="342900" indent="-342900" algn="just">
              <a:buFont typeface="+mj-lt"/>
              <a:buAutoNum type="arabicPeriod"/>
            </a:pPr>
            <a:endParaRPr lang="it-IT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 smtClean="0"/>
              <a:t>Inoltre </a:t>
            </a:r>
            <a:r>
              <a:rPr lang="it-IT" sz="1400" dirty="0"/>
              <a:t>le Agenzie per il </a:t>
            </a:r>
            <a:r>
              <a:rPr lang="it-IT" sz="1400" dirty="0" smtClean="0"/>
              <a:t>Lavoro, </a:t>
            </a:r>
            <a:r>
              <a:rPr lang="it-IT" sz="1400" dirty="0"/>
              <a:t>tramite </a:t>
            </a:r>
            <a:r>
              <a:rPr lang="it-IT" sz="1400" dirty="0" smtClean="0"/>
              <a:t>i Fondi </a:t>
            </a:r>
            <a:r>
              <a:rPr lang="it-IT" sz="1400" dirty="0"/>
              <a:t>I</a:t>
            </a:r>
            <a:r>
              <a:rPr lang="it-IT" sz="1400" dirty="0" smtClean="0"/>
              <a:t>nterprofessionali </a:t>
            </a:r>
            <a:r>
              <a:rPr lang="it-IT" sz="1400" dirty="0"/>
              <a:t>e/o </a:t>
            </a:r>
            <a:r>
              <a:rPr lang="it-IT" sz="1400" dirty="0" smtClean="0"/>
              <a:t>Fondi Europei </a:t>
            </a:r>
            <a:r>
              <a:rPr lang="it-IT" sz="1400" dirty="0"/>
              <a:t>e </a:t>
            </a:r>
            <a:r>
              <a:rPr lang="it-IT" sz="1400" dirty="0" smtClean="0"/>
              <a:t>l’esperienza </a:t>
            </a:r>
            <a:r>
              <a:rPr lang="it-IT" sz="1400" dirty="0"/>
              <a:t>dei propri </a:t>
            </a:r>
            <a:r>
              <a:rPr lang="it-IT" sz="1400" dirty="0" smtClean="0"/>
              <a:t>docenti, offrono </a:t>
            </a:r>
            <a:r>
              <a:rPr lang="it-IT" sz="1400" dirty="0"/>
              <a:t>la possibilità alle aziende clienti di organizzare corsi di formazione per il personale diretto. </a:t>
            </a:r>
            <a:endParaRPr lang="it-IT" sz="1400" b="1" dirty="0"/>
          </a:p>
          <a:p>
            <a:endParaRPr lang="it-IT" sz="1400" dirty="0" smtClean="0"/>
          </a:p>
          <a:p>
            <a:pPr algn="just"/>
            <a:r>
              <a:rPr lang="it-IT" sz="1400" b="1" i="1" dirty="0" smtClean="0"/>
              <a:t>La </a:t>
            </a:r>
            <a:r>
              <a:rPr lang="it-IT" sz="1400" b="1" i="1" dirty="0"/>
              <a:t>formazione continua del personale, sia diretto che somministrato, è un elemento fondamentale per rendere l’impresa più competitiva sul </a:t>
            </a:r>
            <a:r>
              <a:rPr lang="it-IT" sz="1400" b="1" i="1" dirty="0" smtClean="0"/>
              <a:t>mercato.</a:t>
            </a:r>
            <a:endParaRPr lang="it-IT" sz="1400" b="1" i="1" dirty="0"/>
          </a:p>
          <a:p>
            <a:pPr marL="342900" indent="-342900" algn="just">
              <a:buFont typeface="+mj-lt"/>
              <a:buAutoNum type="arabicPeriod"/>
            </a:pPr>
            <a:endParaRPr lang="it-IT" sz="1400" b="1" dirty="0" smtClean="0"/>
          </a:p>
          <a:p>
            <a:endParaRPr lang="it-IT" sz="1400" b="1" dirty="0"/>
          </a:p>
          <a:p>
            <a:endParaRPr lang="it-IT" sz="14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38" y="264729"/>
            <a:ext cx="3037490" cy="11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Presentation footer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00C8BB-03BB-B54C-8285-EEA59A85D486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79380" y="428016"/>
            <a:ext cx="4688732" cy="262647"/>
          </a:xfrm>
        </p:spPr>
        <p:txBody>
          <a:bodyPr/>
          <a:lstStyle/>
          <a:p>
            <a:r>
              <a:rPr lang="it-IT" sz="2000" b="1" dirty="0" smtClean="0"/>
              <a:t>Strumenti della formazione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6188" y="1867711"/>
            <a:ext cx="841442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 smtClean="0"/>
              <a:t>Formazione </a:t>
            </a:r>
            <a:r>
              <a:rPr lang="it-IT" b="1" i="1" dirty="0"/>
              <a:t>finanziata “</a:t>
            </a:r>
            <a:r>
              <a:rPr lang="it-IT" b="1" i="1" dirty="0" smtClean="0"/>
              <a:t>standard”: </a:t>
            </a:r>
            <a:r>
              <a:rPr lang="it-IT" sz="1600" dirty="0" smtClean="0"/>
              <a:t>per richieste e fabbisogni formativi dichiarati dalle aziende.</a:t>
            </a:r>
            <a:r>
              <a:rPr lang="it-IT" sz="1600" i="1" dirty="0"/>
              <a:t> </a:t>
            </a:r>
            <a:r>
              <a:rPr lang="it-IT" sz="1600" dirty="0" smtClean="0"/>
              <a:t>Principalmente si tratta di  </a:t>
            </a:r>
            <a:r>
              <a:rPr lang="it-IT" sz="1600" dirty="0"/>
              <a:t>percorsi tecnici/specialistici</a:t>
            </a:r>
            <a:endParaRPr lang="it-IT" sz="1600" dirty="0" smtClean="0"/>
          </a:p>
          <a:p>
            <a:pPr algn="just"/>
            <a:endParaRPr lang="it-IT" sz="1600" dirty="0" smtClean="0"/>
          </a:p>
          <a:p>
            <a:pPr algn="just"/>
            <a:r>
              <a:rPr lang="it-IT" b="1" i="1" dirty="0" smtClean="0"/>
              <a:t>Formazione “innovativa”:  </a:t>
            </a:r>
            <a:r>
              <a:rPr lang="it-IT" sz="1600" dirty="0" smtClean="0"/>
              <a:t>per anticipare le evoluzioni </a:t>
            </a:r>
            <a:r>
              <a:rPr lang="it-IT" sz="1600" dirty="0"/>
              <a:t>del mercato del </a:t>
            </a:r>
            <a:r>
              <a:rPr lang="it-IT" sz="1600" dirty="0" smtClean="0"/>
              <a:t>lavoro. Non costruisce </a:t>
            </a:r>
            <a:r>
              <a:rPr lang="it-IT" sz="1600" dirty="0"/>
              <a:t>competenze tecniche </a:t>
            </a:r>
            <a:r>
              <a:rPr lang="it-IT" sz="1600" dirty="0" smtClean="0"/>
              <a:t>specialistiche, ma piuttosto ha l’obiettivo di rafforzare le </a:t>
            </a:r>
            <a:r>
              <a:rPr lang="it-IT" sz="1600" dirty="0"/>
              <a:t>competenze di adattabilità al cambiamento e la capacità </a:t>
            </a:r>
            <a:r>
              <a:rPr lang="it-IT" sz="1600" dirty="0" smtClean="0"/>
              <a:t>dei lavoratori  </a:t>
            </a:r>
            <a:r>
              <a:rPr lang="it-IT" sz="1600" dirty="0"/>
              <a:t>di “</a:t>
            </a:r>
            <a:r>
              <a:rPr lang="it-IT" sz="1600" dirty="0" smtClean="0"/>
              <a:t>navigare”, con il supporto di un </a:t>
            </a:r>
            <a:r>
              <a:rPr lang="it-IT" sz="1600" dirty="0"/>
              <a:t>bagaglio di strumenti ed esperienze</a:t>
            </a:r>
            <a:r>
              <a:rPr lang="it-IT" sz="1600" dirty="0" smtClean="0"/>
              <a:t>. La finalità è: non </a:t>
            </a:r>
            <a:r>
              <a:rPr lang="it-IT" sz="1600" dirty="0"/>
              <a:t>lavorare sui </a:t>
            </a:r>
            <a:r>
              <a:rPr lang="it-IT" sz="1600" dirty="0" smtClean="0"/>
              <a:t>gap, ma </a:t>
            </a:r>
            <a:r>
              <a:rPr lang="it-IT" sz="1600" dirty="0"/>
              <a:t>sui punti di forza di ciascuno, valorizzando il lavoro all’interno del </a:t>
            </a:r>
            <a:r>
              <a:rPr lang="it-IT" sz="1600" dirty="0" smtClean="0"/>
              <a:t>contesto aziendale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dirty="0"/>
              <a:t>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43" y="258694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Gi Group 2018">
  <a:themeElements>
    <a:clrScheme name="Impostazioni personalizzate 84">
      <a:dk1>
        <a:srgbClr val="FFFFFF"/>
      </a:dk1>
      <a:lt1>
        <a:srgbClr val="005E81"/>
      </a:lt1>
      <a:dk2>
        <a:srgbClr val="00B0C9"/>
      </a:dk2>
      <a:lt2>
        <a:srgbClr val="515151"/>
      </a:lt2>
      <a:accent1>
        <a:srgbClr val="005E81"/>
      </a:accent1>
      <a:accent2>
        <a:srgbClr val="00779E"/>
      </a:accent2>
      <a:accent3>
        <a:srgbClr val="5B92B2"/>
      </a:accent3>
      <a:accent4>
        <a:srgbClr val="00B0C9"/>
      </a:accent4>
      <a:accent5>
        <a:srgbClr val="A3C006"/>
      </a:accent5>
      <a:accent6>
        <a:srgbClr val="A5A5A5"/>
      </a:accent6>
      <a:hlink>
        <a:srgbClr val="005E81"/>
      </a:hlink>
      <a:folHlink>
        <a:srgbClr val="005E81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>
          <a:miter lim="400000"/>
        </a:ln>
      </a:spPr>
      <a:bodyPr lIns="65023" tIns="65023" rIns="65023" bIns="65023" rtlCol="0" anchor="ctr"/>
      <a:lstStyle>
        <a:defPPr algn="ctr">
          <a:defRPr sz="1200" cap="all" dirty="0" err="1" smtClean="0">
            <a:solidFill>
              <a:schemeClr val="bg1"/>
            </a:solidFill>
            <a:latin typeface="Arial Black" charset="0"/>
            <a:ea typeface="Arial Black" charset="0"/>
            <a:cs typeface="Arial Black" charset="0"/>
            <a:sym typeface="Futura PT Bold"/>
          </a:defRPr>
        </a:defPPr>
      </a:lst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defRPr sz="1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Gi Group 2018" id="{DDCF38F6-DEE4-9248-8609-C6CE9781CC3C}" vid="{602F8E46-F965-8341-8CE9-86EB6EE96B8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2018-09-18 Template Gi Group 16-9 2018</Template>
  <TotalTime>244</TotalTime>
  <Words>668</Words>
  <Application>Microsoft Office PowerPoint</Application>
  <PresentationFormat>Presentazione su schermo (16:9)</PresentationFormat>
  <Paragraphs>127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Futura PT Bold</vt:lpstr>
      <vt:lpstr>Futura PT Book</vt:lpstr>
      <vt:lpstr>Futura PT Demi</vt:lpstr>
      <vt:lpstr>Wingdings</vt:lpstr>
      <vt:lpstr>Template Gi Group 2018</vt:lpstr>
      <vt:lpstr>Personalizza struttura</vt:lpstr>
      <vt:lpstr>Formazione, Innovazione ed  Ecocompatibilità   Le sfide da vincere in Industry 4.0  </vt:lpstr>
      <vt:lpstr>La Formazione:  nuove opportunità</vt:lpstr>
      <vt:lpstr>Industria 4.0</vt:lpstr>
      <vt:lpstr>Industria 4.0</vt:lpstr>
      <vt:lpstr>ALLINEAMENTO DELLE COMPETENZE</vt:lpstr>
      <vt:lpstr>ALLINEAMENTO DELLE COMPETENZE</vt:lpstr>
      <vt:lpstr>Come trasformare la sfida in opportunità </vt:lpstr>
      <vt:lpstr>Cosa possono fare le aziende?  </vt:lpstr>
      <vt:lpstr>Strumenti della formazione  </vt:lpstr>
      <vt:lpstr>Tempi per la formazione  </vt:lpstr>
      <vt:lpstr>Metodologie formative </vt:lpstr>
      <vt:lpstr>Innovazione e Apprendimento </vt:lpstr>
    </vt:vector>
  </TitlesOfParts>
  <Company>Gi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Messana</dc:creator>
  <cp:lastModifiedBy>Rossana Salemme</cp:lastModifiedBy>
  <cp:revision>91</cp:revision>
  <dcterms:created xsi:type="dcterms:W3CDTF">2018-11-06T07:57:34Z</dcterms:created>
  <dcterms:modified xsi:type="dcterms:W3CDTF">2019-02-27T21:57:03Z</dcterms:modified>
</cp:coreProperties>
</file>