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F2D4A33-319A-4138-9B8D-3C149E3DF6CC}">
          <p14:sldIdLst>
            <p14:sldId id="256"/>
            <p14:sldId id="257"/>
            <p14:sldId id="258"/>
            <p14:sldId id="259"/>
            <p14:sldId id="260"/>
            <p14:sldId id="261"/>
            <p14:sldId id="27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8"/>
            <p14:sldId id="275"/>
            <p14:sldId id="276"/>
            <p14:sldId id="277"/>
          </p14:sldIdLst>
        </p14:section>
        <p14:section name="Sezione senza titolo" id="{0291041A-990C-4E5E-B4A0-4141E553226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5EE2E-28F6-4634-A4A4-973F9013A6E9}" v="71" dt="2019-02-28T10:52:57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AZIONE ITALIANA METALMECCANICI FROSINONE" userId="b31170939277bb8b" providerId="LiveId" clId="{6F15EE2E-28F6-4634-A4A4-973F9013A6E9}"/>
    <pc:docChg chg="custSel addSld modSld sldOrd">
      <pc:chgData name="FEDERAZIONE ITALIANA METALMECCANICI FROSINONE" userId="b31170939277bb8b" providerId="LiveId" clId="{6F15EE2E-28F6-4634-A4A4-973F9013A6E9}" dt="2019-02-28T10:52:58.465" v="1456" actId="115"/>
      <pc:docMkLst>
        <pc:docMk/>
      </pc:docMkLst>
      <pc:sldChg chg="addSp delSp modSp add">
        <pc:chgData name="FEDERAZIONE ITALIANA METALMECCANICI FROSINONE" userId="b31170939277bb8b" providerId="LiveId" clId="{6F15EE2E-28F6-4634-A4A4-973F9013A6E9}" dt="2019-02-27T10:12:46.344" v="1104" actId="1076"/>
        <pc:sldMkLst>
          <pc:docMk/>
          <pc:sldMk cId="1361661165" sldId="274"/>
        </pc:sldMkLst>
        <pc:spChg chg="mod">
          <ac:chgData name="FEDERAZIONE ITALIANA METALMECCANICI FROSINONE" userId="b31170939277bb8b" providerId="LiveId" clId="{6F15EE2E-28F6-4634-A4A4-973F9013A6E9}" dt="2019-02-27T10:12:46.344" v="1104" actId="1076"/>
          <ac:spMkLst>
            <pc:docMk/>
            <pc:sldMk cId="1361661165" sldId="274"/>
            <ac:spMk id="6" creationId="{3AE32924-708E-4716-98B4-44F7C09C1079}"/>
          </ac:spMkLst>
        </pc:spChg>
        <pc:spChg chg="mod">
          <ac:chgData name="FEDERAZIONE ITALIANA METALMECCANICI FROSINONE" userId="b31170939277bb8b" providerId="LiveId" clId="{6F15EE2E-28F6-4634-A4A4-973F9013A6E9}" dt="2019-02-27T10:01:25.625" v="1065" actId="1037"/>
          <ac:spMkLst>
            <pc:docMk/>
            <pc:sldMk cId="1361661165" sldId="274"/>
            <ac:spMk id="7" creationId="{E5224B76-4F99-41CA-A39B-907981B78D92}"/>
          </ac:spMkLst>
        </pc:spChg>
        <pc:picChg chg="add mod">
          <ac:chgData name="FEDERAZIONE ITALIANA METALMECCANICI FROSINONE" userId="b31170939277bb8b" providerId="LiveId" clId="{6F15EE2E-28F6-4634-A4A4-973F9013A6E9}" dt="2019-02-27T10:10:50.478" v="1079" actId="14100"/>
          <ac:picMkLst>
            <pc:docMk/>
            <pc:sldMk cId="1361661165" sldId="274"/>
            <ac:picMk id="3" creationId="{DFDB6474-3590-4BA8-9524-AF9E478DD266}"/>
          </ac:picMkLst>
        </pc:picChg>
        <pc:picChg chg="del">
          <ac:chgData name="FEDERAZIONE ITALIANA METALMECCANICI FROSINONE" userId="b31170939277bb8b" providerId="LiveId" clId="{6F15EE2E-28F6-4634-A4A4-973F9013A6E9}" dt="2019-02-27T09:51:42.918" v="1" actId="478"/>
          <ac:picMkLst>
            <pc:docMk/>
            <pc:sldMk cId="1361661165" sldId="274"/>
            <ac:picMk id="5" creationId="{C451EDDF-C1F6-4216-AC61-8A66469FBEAE}"/>
          </ac:picMkLst>
        </pc:picChg>
      </pc:sldChg>
      <pc:sldChg chg="addSp delSp modSp add">
        <pc:chgData name="FEDERAZIONE ITALIANA METALMECCANICI FROSINONE" userId="b31170939277bb8b" providerId="LiveId" clId="{6F15EE2E-28F6-4634-A4A4-973F9013A6E9}" dt="2019-02-28T10:48:17.913" v="1374"/>
        <pc:sldMkLst>
          <pc:docMk/>
          <pc:sldMk cId="1258190546" sldId="275"/>
        </pc:sldMkLst>
        <pc:spChg chg="del">
          <ac:chgData name="FEDERAZIONE ITALIANA METALMECCANICI FROSINONE" userId="b31170939277bb8b" providerId="LiveId" clId="{6F15EE2E-28F6-4634-A4A4-973F9013A6E9}" dt="2019-02-28T10:43:15.011" v="1321"/>
          <ac:spMkLst>
            <pc:docMk/>
            <pc:sldMk cId="1258190546" sldId="275"/>
            <ac:spMk id="2" creationId="{67694222-353C-4056-B1E8-9FFB3C1A4A36}"/>
          </ac:spMkLst>
        </pc:spChg>
        <pc:spChg chg="del">
          <ac:chgData name="FEDERAZIONE ITALIANA METALMECCANICI FROSINONE" userId="b31170939277bb8b" providerId="LiveId" clId="{6F15EE2E-28F6-4634-A4A4-973F9013A6E9}" dt="2019-02-28T10:39:33.081" v="1300"/>
          <ac:spMkLst>
            <pc:docMk/>
            <pc:sldMk cId="1258190546" sldId="275"/>
            <ac:spMk id="3" creationId="{D6C99229-D040-4C1D-9FBF-B1DEBCFED65F}"/>
          </ac:spMkLst>
        </pc:spChg>
        <pc:spChg chg="add del mod">
          <ac:chgData name="FEDERAZIONE ITALIANA METALMECCANICI FROSINONE" userId="b31170939277bb8b" providerId="LiveId" clId="{6F15EE2E-28F6-4634-A4A4-973F9013A6E9}" dt="2019-02-28T10:43:24.255" v="1322"/>
          <ac:spMkLst>
            <pc:docMk/>
            <pc:sldMk cId="1258190546" sldId="275"/>
            <ac:spMk id="4" creationId="{FAEFD06F-E24C-41C1-9C33-6CE7E8610FF6}"/>
          </ac:spMkLst>
        </pc:spChg>
        <pc:spChg chg="add mod">
          <ac:chgData name="FEDERAZIONE ITALIANA METALMECCANICI FROSINONE" userId="b31170939277bb8b" providerId="LiveId" clId="{6F15EE2E-28F6-4634-A4A4-973F9013A6E9}" dt="2019-02-28T10:43:40.652" v="1328" actId="1076"/>
          <ac:spMkLst>
            <pc:docMk/>
            <pc:sldMk cId="1258190546" sldId="275"/>
            <ac:spMk id="5" creationId="{2FD63145-F3A3-41FA-9CB0-1702D391FEC1}"/>
          </ac:spMkLst>
        </pc:spChg>
        <pc:spChg chg="add mod">
          <ac:chgData name="FEDERAZIONE ITALIANA METALMECCANICI FROSINONE" userId="b31170939277bb8b" providerId="LiveId" clId="{6F15EE2E-28F6-4634-A4A4-973F9013A6E9}" dt="2019-02-28T10:48:17.913" v="1374"/>
          <ac:spMkLst>
            <pc:docMk/>
            <pc:sldMk cId="1258190546" sldId="275"/>
            <ac:spMk id="6" creationId="{09A19E5A-E243-460E-ABBE-610D015984C2}"/>
          </ac:spMkLst>
        </pc:spChg>
        <pc:spChg chg="add del">
          <ac:chgData name="FEDERAZIONE ITALIANA METALMECCANICI FROSINONE" userId="b31170939277bb8b" providerId="LiveId" clId="{6F15EE2E-28F6-4634-A4A4-973F9013A6E9}" dt="2019-02-28T10:47:21.118" v="1359" actId="478"/>
          <ac:spMkLst>
            <pc:docMk/>
            <pc:sldMk cId="1258190546" sldId="275"/>
            <ac:spMk id="7" creationId="{3DAA13CD-3637-4E13-96D8-1CBAB69FD1D1}"/>
          </ac:spMkLst>
        </pc:spChg>
      </pc:sldChg>
      <pc:sldChg chg="addSp delSp modSp add">
        <pc:chgData name="FEDERAZIONE ITALIANA METALMECCANICI FROSINONE" userId="b31170939277bb8b" providerId="LiveId" clId="{6F15EE2E-28F6-4634-A4A4-973F9013A6E9}" dt="2019-02-28T10:49:09.262" v="1385" actId="1076"/>
        <pc:sldMkLst>
          <pc:docMk/>
          <pc:sldMk cId="472299942" sldId="276"/>
        </pc:sldMkLst>
        <pc:spChg chg="del">
          <ac:chgData name="FEDERAZIONE ITALIANA METALMECCANICI FROSINONE" userId="b31170939277bb8b" providerId="LiveId" clId="{6F15EE2E-28F6-4634-A4A4-973F9013A6E9}" dt="2019-02-28T10:48:35.405" v="1375"/>
          <ac:spMkLst>
            <pc:docMk/>
            <pc:sldMk cId="472299942" sldId="276"/>
            <ac:spMk id="2" creationId="{B6BF2680-BAE4-4FB1-BB4F-FD64CEEADA00}"/>
          </ac:spMkLst>
        </pc:spChg>
        <pc:spChg chg="mod">
          <ac:chgData name="FEDERAZIONE ITALIANA METALMECCANICI FROSINONE" userId="b31170939277bb8b" providerId="LiveId" clId="{6F15EE2E-28F6-4634-A4A4-973F9013A6E9}" dt="2019-02-28T10:48:59.986" v="1384" actId="20577"/>
          <ac:spMkLst>
            <pc:docMk/>
            <pc:sldMk cId="472299942" sldId="276"/>
            <ac:spMk id="3" creationId="{E0DC1DFD-3418-47FD-9F03-549D06583F43}"/>
          </ac:spMkLst>
        </pc:spChg>
        <pc:spChg chg="add mod">
          <ac:chgData name="FEDERAZIONE ITALIANA METALMECCANICI FROSINONE" userId="b31170939277bb8b" providerId="LiveId" clId="{6F15EE2E-28F6-4634-A4A4-973F9013A6E9}" dt="2019-02-28T10:49:09.262" v="1385" actId="1076"/>
          <ac:spMkLst>
            <pc:docMk/>
            <pc:sldMk cId="472299942" sldId="276"/>
            <ac:spMk id="4" creationId="{42459707-5F1F-44F0-8EDC-9E910833A3E0}"/>
          </ac:spMkLst>
        </pc:spChg>
      </pc:sldChg>
      <pc:sldChg chg="delSp modSp add">
        <pc:chgData name="FEDERAZIONE ITALIANA METALMECCANICI FROSINONE" userId="b31170939277bb8b" providerId="LiveId" clId="{6F15EE2E-28F6-4634-A4A4-973F9013A6E9}" dt="2019-02-28T10:52:58.465" v="1456" actId="115"/>
        <pc:sldMkLst>
          <pc:docMk/>
          <pc:sldMk cId="1795015055" sldId="277"/>
        </pc:sldMkLst>
        <pc:spChg chg="del">
          <ac:chgData name="FEDERAZIONE ITALIANA METALMECCANICI FROSINONE" userId="b31170939277bb8b" providerId="LiveId" clId="{6F15EE2E-28F6-4634-A4A4-973F9013A6E9}" dt="2019-02-28T10:49:46.932" v="1386" actId="478"/>
          <ac:spMkLst>
            <pc:docMk/>
            <pc:sldMk cId="1795015055" sldId="277"/>
            <ac:spMk id="2" creationId="{C29CFA0D-BCCE-4C4E-AAF9-16430273AB95}"/>
          </ac:spMkLst>
        </pc:spChg>
        <pc:spChg chg="mod">
          <ac:chgData name="FEDERAZIONE ITALIANA METALMECCANICI FROSINONE" userId="b31170939277bb8b" providerId="LiveId" clId="{6F15EE2E-28F6-4634-A4A4-973F9013A6E9}" dt="2019-02-28T10:52:58.465" v="1456" actId="115"/>
          <ac:spMkLst>
            <pc:docMk/>
            <pc:sldMk cId="1795015055" sldId="277"/>
            <ac:spMk id="3" creationId="{092D0A9A-1BDB-400F-85A5-87ADF1B6161E}"/>
          </ac:spMkLst>
        </pc:spChg>
      </pc:sldChg>
      <pc:sldChg chg="addSp delSp modSp add ord">
        <pc:chgData name="FEDERAZIONE ITALIANA METALMECCANICI FROSINONE" userId="b31170939277bb8b" providerId="LiveId" clId="{6F15EE2E-28F6-4634-A4A4-973F9013A6E9}" dt="2019-02-28T10:38:45.992" v="1299" actId="1076"/>
        <pc:sldMkLst>
          <pc:docMk/>
          <pc:sldMk cId="4196657743" sldId="278"/>
        </pc:sldMkLst>
        <pc:spChg chg="del">
          <ac:chgData name="FEDERAZIONE ITALIANA METALMECCANICI FROSINONE" userId="b31170939277bb8b" providerId="LiveId" clId="{6F15EE2E-28F6-4634-A4A4-973F9013A6E9}" dt="2019-02-28T10:34:16.291" v="1109"/>
          <ac:spMkLst>
            <pc:docMk/>
            <pc:sldMk cId="4196657743" sldId="278"/>
            <ac:spMk id="2" creationId="{DD02333F-CE0F-447D-BE1F-872B7AE2273B}"/>
          </ac:spMkLst>
        </pc:spChg>
        <pc:spChg chg="del">
          <ac:chgData name="FEDERAZIONE ITALIANA METALMECCANICI FROSINONE" userId="b31170939277bb8b" providerId="LiveId" clId="{6F15EE2E-28F6-4634-A4A4-973F9013A6E9}" dt="2019-02-28T10:34:54.379" v="1136"/>
          <ac:spMkLst>
            <pc:docMk/>
            <pc:sldMk cId="4196657743" sldId="278"/>
            <ac:spMk id="3" creationId="{299E2D6F-7775-49F7-B921-21DB27C6E1B3}"/>
          </ac:spMkLst>
        </pc:spChg>
        <pc:spChg chg="add mod">
          <ac:chgData name="FEDERAZIONE ITALIANA METALMECCANICI FROSINONE" userId="b31170939277bb8b" providerId="LiveId" clId="{6F15EE2E-28F6-4634-A4A4-973F9013A6E9}" dt="2019-02-28T10:38:45.992" v="1299" actId="1076"/>
          <ac:spMkLst>
            <pc:docMk/>
            <pc:sldMk cId="4196657743" sldId="278"/>
            <ac:spMk id="4" creationId="{106EFE8F-D222-4CF3-972E-D658BD1C5678}"/>
          </ac:spMkLst>
        </pc:spChg>
        <pc:spChg chg="add mod">
          <ac:chgData name="FEDERAZIONE ITALIANA METALMECCANICI FROSINONE" userId="b31170939277bb8b" providerId="LiveId" clId="{6F15EE2E-28F6-4634-A4A4-973F9013A6E9}" dt="2019-02-28T10:38:41.009" v="1297" actId="14100"/>
          <ac:spMkLst>
            <pc:docMk/>
            <pc:sldMk cId="4196657743" sldId="278"/>
            <ac:spMk id="5" creationId="{87AF8F62-04AE-406D-AC59-E392C46161E4}"/>
          </ac:spMkLst>
        </pc:spChg>
      </pc:sldChg>
      <pc:sldChg chg="modSp add ord">
        <pc:chgData name="FEDERAZIONE ITALIANA METALMECCANICI FROSINONE" userId="b31170939277bb8b" providerId="LiveId" clId="{6F15EE2E-28F6-4634-A4A4-973F9013A6E9}" dt="2019-02-28T10:42:17.603" v="1318"/>
        <pc:sldMkLst>
          <pc:docMk/>
          <pc:sldMk cId="2763291230" sldId="279"/>
        </pc:sldMkLst>
        <pc:spChg chg="mod">
          <ac:chgData name="FEDERAZIONE ITALIANA METALMECCANICI FROSINONE" userId="b31170939277bb8b" providerId="LiveId" clId="{6F15EE2E-28F6-4634-A4A4-973F9013A6E9}" dt="2019-02-28T10:42:02.265" v="1317" actId="208"/>
          <ac:spMkLst>
            <pc:docMk/>
            <pc:sldMk cId="2763291230" sldId="279"/>
            <ac:spMk id="2" creationId="{4720614E-7294-47C3-856C-304CC12C294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0229C-9A9D-449D-9D97-93DA59B5C52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</dgm:pt>
    <dgm:pt modelId="{D3D9A608-6B90-412F-AA2C-13D116085034}">
      <dgm:prSet/>
      <dgm:spPr/>
      <dgm:t>
        <a:bodyPr/>
        <a:lstStyle/>
        <a:p>
          <a:pPr>
            <a:buNone/>
          </a:pPr>
          <a:r>
            <a:rPr lang="it-IT" sz="3200" dirty="0"/>
            <a:t>Siamo completamente sprovvisti di un piano strutturato per la </a:t>
          </a:r>
          <a:r>
            <a:rPr lang="it-IT" sz="3200" b="1" u="sng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Formazione Continua</a:t>
          </a:r>
          <a:r>
            <a:rPr lang="it-IT" sz="32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3200" dirty="0"/>
            <a:t>di chi lavora e soprattutto per la </a:t>
          </a:r>
          <a:r>
            <a:rPr lang="it-IT" sz="3200" b="1" u="sng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riqualificazione e ricollocazione</a:t>
          </a:r>
          <a:r>
            <a:rPr lang="it-IT" sz="3200" dirty="0"/>
            <a:t> del personale fuori dal flusso produttivo.</a:t>
          </a:r>
        </a:p>
      </dgm:t>
    </dgm:pt>
    <dgm:pt modelId="{B79F3656-C5CE-43F9-A705-BD62EB44E76E}" type="parTrans" cxnId="{27B3D27D-D2FF-483E-8EED-754301D189A2}">
      <dgm:prSet/>
      <dgm:spPr/>
      <dgm:t>
        <a:bodyPr/>
        <a:lstStyle/>
        <a:p>
          <a:endParaRPr lang="it-IT"/>
        </a:p>
      </dgm:t>
    </dgm:pt>
    <dgm:pt modelId="{64277523-38F3-4A3B-B28C-A6F4BEFED355}" type="sibTrans" cxnId="{27B3D27D-D2FF-483E-8EED-754301D189A2}">
      <dgm:prSet/>
      <dgm:spPr/>
      <dgm:t>
        <a:bodyPr/>
        <a:lstStyle/>
        <a:p>
          <a:endParaRPr lang="it-IT"/>
        </a:p>
      </dgm:t>
    </dgm:pt>
    <dgm:pt modelId="{5EF849ED-D81E-4D99-8606-BACCDFED7476}" type="pres">
      <dgm:prSet presAssocID="{4E80229C-9A9D-449D-9D97-93DA59B5C52D}" presName="linearFlow" presStyleCnt="0">
        <dgm:presLayoutVars>
          <dgm:dir/>
          <dgm:resizeHandles val="exact"/>
        </dgm:presLayoutVars>
      </dgm:prSet>
      <dgm:spPr/>
    </dgm:pt>
    <dgm:pt modelId="{2D0ACE76-ADDE-498D-AAEC-2A8E2A3C7E90}" type="pres">
      <dgm:prSet presAssocID="{D3D9A608-6B90-412F-AA2C-13D116085034}" presName="composite" presStyleCnt="0"/>
      <dgm:spPr/>
    </dgm:pt>
    <dgm:pt modelId="{E7A2A17B-1C6E-4F20-BFE0-AFBB1A0E37FB}" type="pres">
      <dgm:prSet presAssocID="{D3D9A608-6B90-412F-AA2C-13D116085034}" presName="imgShp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000" r="-111000"/>
          </a:stretch>
        </a:blipFill>
      </dgm:spPr>
    </dgm:pt>
    <dgm:pt modelId="{03504E2D-F17A-4CF3-B0AD-B42816F5552A}" type="pres">
      <dgm:prSet presAssocID="{D3D9A608-6B90-412F-AA2C-13D116085034}" presName="txShp" presStyleLbl="node1" presStyleIdx="0" presStyleCnt="1">
        <dgm:presLayoutVars>
          <dgm:bulletEnabled val="1"/>
        </dgm:presLayoutVars>
      </dgm:prSet>
      <dgm:spPr/>
    </dgm:pt>
  </dgm:ptLst>
  <dgm:cxnLst>
    <dgm:cxn modelId="{3DD9B832-606D-4FB0-9737-18DFB565BF89}" type="presOf" srcId="{4E80229C-9A9D-449D-9D97-93DA59B5C52D}" destId="{5EF849ED-D81E-4D99-8606-BACCDFED7476}" srcOrd="0" destOrd="0" presId="urn:microsoft.com/office/officeart/2005/8/layout/vList3"/>
    <dgm:cxn modelId="{27B3D27D-D2FF-483E-8EED-754301D189A2}" srcId="{4E80229C-9A9D-449D-9D97-93DA59B5C52D}" destId="{D3D9A608-6B90-412F-AA2C-13D116085034}" srcOrd="0" destOrd="0" parTransId="{B79F3656-C5CE-43F9-A705-BD62EB44E76E}" sibTransId="{64277523-38F3-4A3B-B28C-A6F4BEFED355}"/>
    <dgm:cxn modelId="{D850F6E4-7596-435F-BC86-20CDCDAC32ED}" type="presOf" srcId="{D3D9A608-6B90-412F-AA2C-13D116085034}" destId="{03504E2D-F17A-4CF3-B0AD-B42816F5552A}" srcOrd="0" destOrd="0" presId="urn:microsoft.com/office/officeart/2005/8/layout/vList3"/>
    <dgm:cxn modelId="{8C473976-F074-4A83-9788-7356B58A76A6}" type="presParOf" srcId="{5EF849ED-D81E-4D99-8606-BACCDFED7476}" destId="{2D0ACE76-ADDE-498D-AAEC-2A8E2A3C7E90}" srcOrd="0" destOrd="0" presId="urn:microsoft.com/office/officeart/2005/8/layout/vList3"/>
    <dgm:cxn modelId="{EC5580BD-96D5-4C14-9503-5C3628BD56B3}" type="presParOf" srcId="{2D0ACE76-ADDE-498D-AAEC-2A8E2A3C7E90}" destId="{E7A2A17B-1C6E-4F20-BFE0-AFBB1A0E37FB}" srcOrd="0" destOrd="0" presId="urn:microsoft.com/office/officeart/2005/8/layout/vList3"/>
    <dgm:cxn modelId="{D7A9360E-467A-42A3-9146-61B413AD39A1}" type="presParOf" srcId="{2D0ACE76-ADDE-498D-AAEC-2A8E2A3C7E90}" destId="{03504E2D-F17A-4CF3-B0AD-B42816F555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04E2D-F17A-4CF3-B0AD-B42816F5552A}">
      <dsp:nvSpPr>
        <dsp:cNvPr id="0" name=""/>
        <dsp:cNvSpPr/>
      </dsp:nvSpPr>
      <dsp:spPr>
        <a:xfrm rot="10800000">
          <a:off x="2479340" y="0"/>
          <a:ext cx="7342215" cy="25199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122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Siamo completamente sprovvisti di un piano strutturato per la </a:t>
          </a:r>
          <a:r>
            <a:rPr lang="it-IT" sz="2500" b="1" u="sng" kern="12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Formazione Continua</a:t>
          </a:r>
          <a:r>
            <a:rPr lang="it-IT" sz="2500" b="1" kern="12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500" kern="1200" dirty="0"/>
            <a:t>di chi lavora e soprattutto per la </a:t>
          </a:r>
          <a:r>
            <a:rPr lang="it-IT" sz="2500" b="1" u="sng" kern="12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riqualificazione e ricollocazione</a:t>
          </a:r>
          <a:r>
            <a:rPr lang="it-IT" sz="2500" kern="1200" dirty="0"/>
            <a:t> del personale fuori dal flusso produttivo.</a:t>
          </a:r>
        </a:p>
      </dsp:txBody>
      <dsp:txXfrm rot="10800000">
        <a:off x="3109326" y="0"/>
        <a:ext cx="6712229" cy="2519943"/>
      </dsp:txXfrm>
    </dsp:sp>
    <dsp:sp modelId="{E7A2A17B-1C6E-4F20-BFE0-AFBB1A0E37FB}">
      <dsp:nvSpPr>
        <dsp:cNvPr id="0" name=""/>
        <dsp:cNvSpPr/>
      </dsp:nvSpPr>
      <dsp:spPr>
        <a:xfrm>
          <a:off x="1219369" y="0"/>
          <a:ext cx="2519943" cy="251994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000" r="-1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16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4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71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426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25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26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32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32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66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17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01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0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27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2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78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26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AB10-758F-470B-968F-7645C246F87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789993-650D-4B6F-BB56-359BE6D471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39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ingranaggio&#10;&#10;Descrizione generata automaticamente">
            <a:extLst>
              <a:ext uri="{FF2B5EF4-FFF2-40B4-BE49-F238E27FC236}">
                <a16:creationId xmlns:a16="http://schemas.microsoft.com/office/drawing/2014/main" id="{C22ADAB0-0A8C-44B2-9907-4FEEA7E98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" r="-2" b="-2"/>
          <a:stretch/>
        </p:blipFill>
        <p:spPr>
          <a:xfrm>
            <a:off x="4041994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FA6470-B5E6-4CBC-983D-19430EFE44AC}"/>
              </a:ext>
            </a:extLst>
          </p:cNvPr>
          <p:cNvSpPr txBox="1"/>
          <p:nvPr/>
        </p:nvSpPr>
        <p:spPr>
          <a:xfrm>
            <a:off x="0" y="2072081"/>
            <a:ext cx="4957894" cy="34033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La </a:t>
            </a:r>
            <a:r>
              <a:rPr lang="en-US" sz="6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Necessità</a:t>
            </a:r>
            <a:r>
              <a:rPr lang="en-US" sz="6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 di </a:t>
            </a:r>
            <a:r>
              <a:rPr lang="en-US" sz="6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Orientare</a:t>
            </a:r>
            <a:r>
              <a:rPr lang="en-US" sz="6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 </a:t>
            </a:r>
            <a:r>
              <a:rPr lang="en-US" sz="6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il</a:t>
            </a:r>
            <a:r>
              <a:rPr lang="en-US" sz="6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 </a:t>
            </a:r>
            <a:r>
              <a:rPr lang="en-US" sz="6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Cambiamento</a:t>
            </a:r>
            <a:r>
              <a:rPr lang="en-US" sz="6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 </a:t>
            </a:r>
            <a:r>
              <a:rPr lang="en-US" sz="60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Batang" panose="02030600000101010101" pitchFamily="18" charset="-127"/>
                <a:cs typeface="+mj-cs"/>
              </a:rPr>
              <a:t>Tecnologico</a:t>
            </a:r>
            <a:endParaRPr lang="en-US" sz="6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ea typeface="Batang" panose="02030600000101010101" pitchFamily="18" charset="-127"/>
              <a:cs typeface="+mj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2" r="10630"/>
          <a:stretch/>
        </p:blipFill>
        <p:spPr>
          <a:xfrm>
            <a:off x="4296867" y="5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730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-69669" y="0"/>
            <a:ext cx="11391779" cy="6101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F99DB3-076D-4C1A-8E26-4DA399678443}"/>
              </a:ext>
            </a:extLst>
          </p:cNvPr>
          <p:cNvSpPr txBox="1"/>
          <p:nvPr/>
        </p:nvSpPr>
        <p:spPr>
          <a:xfrm>
            <a:off x="156754" y="111012"/>
            <a:ext cx="1187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Occorre Investire in </a:t>
            </a:r>
            <a:r>
              <a:rPr lang="it-IT" sz="2800" b="1" u="sng" dirty="0">
                <a:ln>
                  <a:solidFill>
                    <a:schemeClr val="accent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metodi </a:t>
            </a:r>
            <a:r>
              <a:rPr lang="it-IT" sz="2800" b="1" u="sng" dirty="0">
                <a:ln>
                  <a:solidFill>
                    <a:schemeClr val="accent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 dal passato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099D4E-38A3-468E-88F2-5FCB8E8476B5}"/>
              </a:ext>
            </a:extLst>
          </p:cNvPr>
          <p:cNvSpPr txBox="1"/>
          <p:nvPr/>
        </p:nvSpPr>
        <p:spPr>
          <a:xfrm>
            <a:off x="2032825" y="971801"/>
            <a:ext cx="94757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La </a:t>
            </a:r>
            <a:r>
              <a:rPr lang="it-IT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</a:t>
            </a:r>
            <a:r>
              <a:rPr lang="it-IT" sz="2000" dirty="0">
                <a:solidFill>
                  <a:schemeClr val="bg1"/>
                </a:solidFill>
              </a:rPr>
              <a:t> deve diventare titolare del </a:t>
            </a:r>
            <a:r>
              <a:rPr lang="it-IT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step formativo</a:t>
            </a:r>
            <a:r>
              <a:rPr lang="it-IT" sz="2000" dirty="0">
                <a:solidFill>
                  <a:schemeClr val="bg1"/>
                </a:solidFill>
              </a:rPr>
              <a:t>, deve operare per far entrare i giovani diplomati e laureati nel mondo del lavoro e soprattutto metterli nella condizione di avere capacità e conoscenze adeguate alle trasformazioni del mondo industriale.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Permane una lacuna nel sistema della formazione scolastica che il nostro paese non è riuscito finora a colmare. 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Per farlo sarebbe necessario:</a:t>
            </a:r>
          </a:p>
          <a:p>
            <a:pPr marL="541338" indent="-185738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favorire un contatto diretto tra studenti ed imprese;</a:t>
            </a:r>
          </a:p>
          <a:p>
            <a:pPr marL="541338" indent="-185738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integrare l’apprendimento scolastico e universitario con l’esperienza lavorativa;</a:t>
            </a:r>
          </a:p>
          <a:p>
            <a:pPr marL="541338" indent="-185738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definire un ruolo più efficace dell’orientamento;</a:t>
            </a:r>
          </a:p>
          <a:p>
            <a:pPr marL="541338" indent="-185738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armonizzare conoscenza e lavoro con percorsi di studio e di formazione più vicini al lavoro che cambia e alle nuove figure professionali.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69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20614E-7294-47C3-856C-304CC12C2943}"/>
              </a:ext>
            </a:extLst>
          </p:cNvPr>
          <p:cNvSpPr txBox="1"/>
          <p:nvPr/>
        </p:nvSpPr>
        <p:spPr>
          <a:xfrm>
            <a:off x="736847" y="658974"/>
            <a:ext cx="10635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Le mansioni elementari e ripetitive sono a rischio, la sfida è di elevare la qualità del lavoro e inventare nuovi profili che oggi sono richiesti dalle aziende ma che non esistevano 10 anni fa e che le </a:t>
            </a:r>
            <a:r>
              <a:rPr lang="it-IT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Scuole non hanno </a:t>
            </a:r>
            <a:r>
              <a:rPr lang="it-IT" dirty="0">
                <a:solidFill>
                  <a:schemeClr val="bg1"/>
                </a:solidFill>
              </a:rPr>
              <a:t>nel loro piano inerente l’offerta </a:t>
            </a:r>
            <a:r>
              <a:rPr lang="it-IT" dirty="0" err="1">
                <a:solidFill>
                  <a:schemeClr val="bg1"/>
                </a:solidFill>
              </a:rPr>
              <a:t>formtiva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Il tema vero, prioritario, quindi, è quello della formazione delle competenze che deve riguardare tutti: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Più che abilità manuali, occorrerà possedere un bagaglio specifico di capacità continuamente aggiornate e funzionali a sostenere l’evoluzione del business.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collaboratore dovrà essere polivalente e cooperativo e ad esso saranno riservati compiti di più alto profilo e con più elevati livelli di responsabilità.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linguaggio sarà lo stesso tra chi progetta l’innovazione e chi la applica e l’informazione sarà diffusa e non proprietà di alcuni.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È necessario puntare sulla creatività dei lavoratori e sulle loro competenze, soft e </a:t>
            </a:r>
            <a:r>
              <a:rPr lang="it-IT" dirty="0" err="1">
                <a:solidFill>
                  <a:schemeClr val="bg1"/>
                </a:solidFill>
              </a:rPr>
              <a:t>digital</a:t>
            </a:r>
            <a:r>
              <a:rPr lang="it-IT" dirty="0">
                <a:solidFill>
                  <a:schemeClr val="bg1"/>
                </a:solidFill>
              </a:rPr>
              <a:t>, applicando i principi di life long learning.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Le High Skills che deve possedere il dipendente di un’azienda digitale presuppongono </a:t>
            </a:r>
            <a:r>
              <a:rPr lang="it-IT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dialogo più costruttivo e costante tra il mondo del lavoro e quello della scuola e dell’università</a:t>
            </a:r>
            <a:r>
              <a:rPr lang="it-IT" dirty="0">
                <a:solidFill>
                  <a:schemeClr val="bg1"/>
                </a:solidFill>
              </a:rPr>
              <a:t>, attraverso un efficiente sistema di alternanza scuola-lavoro e una normativa che agevoli l’inserimento nel mondo del lavoro in modo strutturale.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648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F87D7F0-CD5C-4615-A545-CDD34D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23945"/>
          <a:stretch/>
        </p:blipFill>
        <p:spPr>
          <a:xfrm>
            <a:off x="5327213" y="109537"/>
            <a:ext cx="1488916" cy="149949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80A836E-351A-45B2-A26B-445ADF0FD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0" y="4393199"/>
            <a:ext cx="2622581" cy="2159999"/>
          </a:xfrm>
          <a:prstGeom prst="rect">
            <a:avLst/>
          </a:prstGeom>
        </p:spPr>
      </p:pic>
      <p:pic>
        <p:nvPicPr>
          <p:cNvPr id="12" name="Immagine 11" descr="Immagine che contiene contenitore, cestino&#10;&#10;Descrizione generata automaticamente">
            <a:extLst>
              <a:ext uri="{FF2B5EF4-FFF2-40B4-BE49-F238E27FC236}">
                <a16:creationId xmlns:a16="http://schemas.microsoft.com/office/drawing/2014/main" id="{9FFDD9FC-B5B4-420B-8BF8-2846F4681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0357" r="2603" b="29923"/>
          <a:stretch/>
        </p:blipFill>
        <p:spPr>
          <a:xfrm>
            <a:off x="8030768" y="4076701"/>
            <a:ext cx="3144302" cy="2371724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58F6E15-170C-48B2-99C4-65D7389BCE3F}"/>
              </a:ext>
            </a:extLst>
          </p:cNvPr>
          <p:cNvSpPr/>
          <p:nvPr/>
        </p:nvSpPr>
        <p:spPr>
          <a:xfrm rot="10800000">
            <a:off x="3752848" y="5667375"/>
            <a:ext cx="4277919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40F11B-2B2B-406B-9872-A84EC24F09DA}"/>
              </a:ext>
            </a:extLst>
          </p:cNvPr>
          <p:cNvSpPr txBox="1"/>
          <p:nvPr/>
        </p:nvSpPr>
        <p:spPr>
          <a:xfrm>
            <a:off x="4017155" y="5996672"/>
            <a:ext cx="3975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Necessità Formative e Professionali </a:t>
            </a:r>
          </a:p>
          <a:p>
            <a:pPr algn="ctr"/>
            <a:r>
              <a:rPr lang="it-IT" dirty="0">
                <a:solidFill>
                  <a:srgbClr val="00B050"/>
                </a:solidFill>
              </a:rPr>
              <a:t>Di Breve – Medio periodo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A0F5E66-27CC-4C1A-A097-8080DF2AF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49" y="568781"/>
            <a:ext cx="2238374" cy="20193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C525013-758C-4809-B0FE-B495A52AF6FD}"/>
              </a:ext>
            </a:extLst>
          </p:cNvPr>
          <p:cNvSpPr txBox="1"/>
          <p:nvPr/>
        </p:nvSpPr>
        <p:spPr>
          <a:xfrm>
            <a:off x="74901" y="1538834"/>
            <a:ext cx="738664" cy="37427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/>
              <a:t>Elaborazione del Piano triennale</a:t>
            </a:r>
          </a:p>
          <a:p>
            <a:pPr algn="ctr"/>
            <a:r>
              <a:rPr lang="it-IT" dirty="0"/>
              <a:t> dell’Offerta Formativa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39360B2-6414-4A33-A766-FC401828F11A}"/>
              </a:ext>
            </a:extLst>
          </p:cNvPr>
          <p:cNvSpPr txBox="1"/>
          <p:nvPr/>
        </p:nvSpPr>
        <p:spPr>
          <a:xfrm>
            <a:off x="2657102" y="373462"/>
            <a:ext cx="277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Orientamento Scolastico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AA310521-4AD8-4E8D-A812-DD5C6E0BE97B}"/>
              </a:ext>
            </a:extLst>
          </p:cNvPr>
          <p:cNvSpPr/>
          <p:nvPr/>
        </p:nvSpPr>
        <p:spPr>
          <a:xfrm rot="2619334">
            <a:off x="3790124" y="1268526"/>
            <a:ext cx="357781" cy="3655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3225A90-A037-424E-9320-60680F8D71E1}"/>
              </a:ext>
            </a:extLst>
          </p:cNvPr>
          <p:cNvSpPr txBox="1"/>
          <p:nvPr/>
        </p:nvSpPr>
        <p:spPr>
          <a:xfrm rot="18835828">
            <a:off x="2039882" y="2630106"/>
            <a:ext cx="349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Recepimento Offerta Formativa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C8F7B100-3464-452E-953D-55D69E61BF9E}"/>
              </a:ext>
            </a:extLst>
          </p:cNvPr>
          <p:cNvSpPr/>
          <p:nvPr/>
        </p:nvSpPr>
        <p:spPr>
          <a:xfrm>
            <a:off x="3804442" y="5105400"/>
            <a:ext cx="4245375" cy="46672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36CF63F-9AAD-4520-8E69-26B63F349827}"/>
              </a:ext>
            </a:extLst>
          </p:cNvPr>
          <p:cNvSpPr txBox="1"/>
          <p:nvPr/>
        </p:nvSpPr>
        <p:spPr>
          <a:xfrm>
            <a:off x="4380371" y="4568333"/>
            <a:ext cx="302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Alternanza Scuola – Lavoro</a:t>
            </a:r>
          </a:p>
          <a:p>
            <a:pPr algn="ctr"/>
            <a:r>
              <a:rPr lang="it-IT" dirty="0">
                <a:solidFill>
                  <a:srgbClr val="7030A0"/>
                </a:solidFill>
              </a:rPr>
              <a:t>(Training on the Job)</a:t>
            </a:r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63C2075C-6037-40B6-B708-19BDF6369FA3}"/>
              </a:ext>
            </a:extLst>
          </p:cNvPr>
          <p:cNvSpPr/>
          <p:nvPr/>
        </p:nvSpPr>
        <p:spPr>
          <a:xfrm rot="14671064">
            <a:off x="5586088" y="872430"/>
            <a:ext cx="447783" cy="536719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56789895-054D-40A7-9EDB-C65C6FC60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35" y="1718180"/>
            <a:ext cx="2633913" cy="1366223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1C4798-412C-46D0-8051-9B22F6182BF8}"/>
              </a:ext>
            </a:extLst>
          </p:cNvPr>
          <p:cNvSpPr txBox="1"/>
          <p:nvPr/>
        </p:nvSpPr>
        <p:spPr>
          <a:xfrm rot="20047779">
            <a:off x="4197142" y="2880484"/>
            <a:ext cx="31059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Lavoratore 4.0</a:t>
            </a:r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5249DBF2-C29F-4BA2-BBEE-79247D19DA8C}"/>
              </a:ext>
            </a:extLst>
          </p:cNvPr>
          <p:cNvSpPr/>
          <p:nvPr/>
        </p:nvSpPr>
        <p:spPr>
          <a:xfrm>
            <a:off x="9622331" y="3196190"/>
            <a:ext cx="370642" cy="93290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A942ABD5-3AC0-4D1A-BBBA-F6A687657B9B}"/>
              </a:ext>
            </a:extLst>
          </p:cNvPr>
          <p:cNvSpPr/>
          <p:nvPr/>
        </p:nvSpPr>
        <p:spPr>
          <a:xfrm rot="10800000">
            <a:off x="9666550" y="1069055"/>
            <a:ext cx="282199" cy="58139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CAC0C8D-9F97-4228-BE84-6227ED33FCED}"/>
              </a:ext>
            </a:extLst>
          </p:cNvPr>
          <p:cNvSpPr txBox="1"/>
          <p:nvPr/>
        </p:nvSpPr>
        <p:spPr>
          <a:xfrm>
            <a:off x="7674718" y="434048"/>
            <a:ext cx="4245374" cy="52322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Continua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1DAFD83-1B82-4C12-8479-7481B86B5191}"/>
              </a:ext>
            </a:extLst>
          </p:cNvPr>
          <p:cNvSpPr txBox="1"/>
          <p:nvPr/>
        </p:nvSpPr>
        <p:spPr>
          <a:xfrm>
            <a:off x="8478967" y="390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2" name="Freccia angolare bidirezionale 1">
            <a:extLst>
              <a:ext uri="{FF2B5EF4-FFF2-40B4-BE49-F238E27FC236}">
                <a16:creationId xmlns:a16="http://schemas.microsoft.com/office/drawing/2014/main" id="{6353FD61-3BFE-4714-AC75-5482B485A315}"/>
              </a:ext>
            </a:extLst>
          </p:cNvPr>
          <p:cNvSpPr/>
          <p:nvPr/>
        </p:nvSpPr>
        <p:spPr>
          <a:xfrm>
            <a:off x="10970158" y="1069055"/>
            <a:ext cx="696137" cy="4579317"/>
          </a:xfrm>
          <a:prstGeom prst="lef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destra con strisce 4">
            <a:extLst>
              <a:ext uri="{FF2B5EF4-FFF2-40B4-BE49-F238E27FC236}">
                <a16:creationId xmlns:a16="http://schemas.microsoft.com/office/drawing/2014/main" id="{24E2E0D7-CD90-41AE-B684-735B3787CCE4}"/>
              </a:ext>
            </a:extLst>
          </p:cNvPr>
          <p:cNvSpPr/>
          <p:nvPr/>
        </p:nvSpPr>
        <p:spPr>
          <a:xfrm>
            <a:off x="3119109" y="794832"/>
            <a:ext cx="1998796" cy="3470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curva 5">
            <a:extLst>
              <a:ext uri="{FF2B5EF4-FFF2-40B4-BE49-F238E27FC236}">
                <a16:creationId xmlns:a16="http://schemas.microsoft.com/office/drawing/2014/main" id="{4EA0117E-A5B9-44D4-BF5C-6B185FB8AC5A}"/>
              </a:ext>
            </a:extLst>
          </p:cNvPr>
          <p:cNvSpPr/>
          <p:nvPr/>
        </p:nvSpPr>
        <p:spPr>
          <a:xfrm>
            <a:off x="790977" y="1370878"/>
            <a:ext cx="555872" cy="3843786"/>
          </a:xfrm>
          <a:prstGeom prst="bentArrow">
            <a:avLst>
              <a:gd name="adj1" fmla="val 1873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bottiglia&#10;&#10;Descrizione generata automaticamente">
            <a:extLst>
              <a:ext uri="{FF2B5EF4-FFF2-40B4-BE49-F238E27FC236}">
                <a16:creationId xmlns:a16="http://schemas.microsoft.com/office/drawing/2014/main" id="{120A70C8-BF82-4113-AE60-6B7BB7DE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1" y="552412"/>
            <a:ext cx="5138931" cy="29658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5935132" y="571499"/>
            <a:ext cx="5704418" cy="29467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193594-CE27-4387-98D3-DB42A8E752B4}"/>
              </a:ext>
            </a:extLst>
          </p:cNvPr>
          <p:cNvSpPr txBox="1"/>
          <p:nvPr/>
        </p:nvSpPr>
        <p:spPr>
          <a:xfrm>
            <a:off x="6009342" y="595482"/>
            <a:ext cx="5557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chemeClr val="bg1"/>
                </a:solidFill>
              </a:rPr>
              <a:t>Il progetto Realizzato da </a:t>
            </a:r>
            <a:r>
              <a:rPr lang="it-IT" sz="2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Unindustria Frosinone</a:t>
            </a:r>
            <a:r>
              <a:rPr lang="it-IT" sz="2200" dirty="0">
                <a:solidFill>
                  <a:schemeClr val="bg1"/>
                </a:solidFill>
              </a:rPr>
              <a:t>, al pari degli accordi Bilaterali Aziende – Scuole sottoscritti, tra cui eccelle il </a:t>
            </a:r>
            <a:r>
              <a:rPr lang="it-IT" sz="22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Protocollo </a:t>
            </a:r>
            <a:r>
              <a:rPr lang="it-IT" sz="22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Patheon</a:t>
            </a:r>
            <a:r>
              <a:rPr lang="it-IT" sz="2200" dirty="0">
                <a:solidFill>
                  <a:schemeClr val="bg1"/>
                </a:solidFill>
              </a:rPr>
              <a:t>, rappresentano delle best </a:t>
            </a:r>
            <a:r>
              <a:rPr lang="it-IT" sz="2200" dirty="0" err="1">
                <a:solidFill>
                  <a:schemeClr val="bg1"/>
                </a:solidFill>
              </a:rPr>
              <a:t>practice</a:t>
            </a:r>
            <a:r>
              <a:rPr lang="it-IT" sz="2200" dirty="0">
                <a:solidFill>
                  <a:schemeClr val="bg1"/>
                </a:solidFill>
              </a:rPr>
              <a:t>, ma purtroppo sono al momento ancora </a:t>
            </a:r>
            <a:r>
              <a:rPr lang="it-IT" sz="2200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casi isolati che vanno estesi a tutte le realtà produttive del territorio.</a:t>
            </a:r>
            <a:r>
              <a:rPr lang="it-IT" sz="2200" dirty="0">
                <a:solidFill>
                  <a:schemeClr val="bg1"/>
                </a:solidFill>
              </a:rPr>
              <a:t>. 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D85B4065-8896-4F29-B191-50C889B09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644400"/>
              </p:ext>
            </p:extLst>
          </p:nvPr>
        </p:nvGraphicFramePr>
        <p:xfrm>
          <a:off x="598624" y="3730208"/>
          <a:ext cx="11040925" cy="251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671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3062B527-F39F-4150-B037-E195CDF7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03" y="957944"/>
            <a:ext cx="4902926" cy="516908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BAE14A-4729-4DD1-A2E4-89DA41A7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3" y="118867"/>
            <a:ext cx="11800115" cy="839077"/>
          </a:xfrm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formativo integrato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7E8BFAE-68D0-4078-A642-A641E1388D72}"/>
              </a:ext>
            </a:extLst>
          </p:cNvPr>
          <p:cNvSpPr/>
          <p:nvPr/>
        </p:nvSpPr>
        <p:spPr>
          <a:xfrm>
            <a:off x="4901837" y="2584760"/>
            <a:ext cx="1785258" cy="191545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n>
                  <a:solidFill>
                    <a:srgbClr val="FFFF00"/>
                  </a:solidFill>
                </a:ln>
              </a:rPr>
              <a:t>Agenzia Unica per il Lavoro</a:t>
            </a:r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2659D469-DDD4-41AD-936E-4FCEAC9FAF70}"/>
              </a:ext>
            </a:extLst>
          </p:cNvPr>
          <p:cNvSpPr/>
          <p:nvPr/>
        </p:nvSpPr>
        <p:spPr>
          <a:xfrm>
            <a:off x="343988" y="1010190"/>
            <a:ext cx="2447108" cy="159802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Azienda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8ACB344-79E6-4A45-83BB-E95E55FDF2D2}"/>
              </a:ext>
            </a:extLst>
          </p:cNvPr>
          <p:cNvSpPr/>
          <p:nvPr/>
        </p:nvSpPr>
        <p:spPr>
          <a:xfrm>
            <a:off x="871399" y="4249788"/>
            <a:ext cx="1362893" cy="13193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Scuola</a:t>
            </a:r>
          </a:p>
        </p:txBody>
      </p:sp>
      <p:sp>
        <p:nvSpPr>
          <p:cNvPr id="7" name="Pentagono 6">
            <a:extLst>
              <a:ext uri="{FF2B5EF4-FFF2-40B4-BE49-F238E27FC236}">
                <a16:creationId xmlns:a16="http://schemas.microsoft.com/office/drawing/2014/main" id="{A8ED33E3-2EAE-4497-B735-311F9C1923E8}"/>
              </a:ext>
            </a:extLst>
          </p:cNvPr>
          <p:cNvSpPr/>
          <p:nvPr/>
        </p:nvSpPr>
        <p:spPr>
          <a:xfrm>
            <a:off x="611776" y="2926673"/>
            <a:ext cx="1911531" cy="923109"/>
          </a:xfrm>
          <a:prstGeom prst="pentago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Lavoratore</a:t>
            </a: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2AC7CF02-E659-4467-842A-878C7F125E63}"/>
              </a:ext>
            </a:extLst>
          </p:cNvPr>
          <p:cNvSpPr/>
          <p:nvPr/>
        </p:nvSpPr>
        <p:spPr>
          <a:xfrm>
            <a:off x="9712234" y="1140823"/>
            <a:ext cx="1911531" cy="853440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Disoccupato</a:t>
            </a:r>
          </a:p>
        </p:txBody>
      </p:sp>
      <p:sp>
        <p:nvSpPr>
          <p:cNvPr id="25" name="Piastra 24">
            <a:extLst>
              <a:ext uri="{FF2B5EF4-FFF2-40B4-BE49-F238E27FC236}">
                <a16:creationId xmlns:a16="http://schemas.microsoft.com/office/drawing/2014/main" id="{5C86AD7D-F01D-4C3C-805E-1F1501F93FB5}"/>
              </a:ext>
            </a:extLst>
          </p:cNvPr>
          <p:cNvSpPr/>
          <p:nvPr/>
        </p:nvSpPr>
        <p:spPr>
          <a:xfrm>
            <a:off x="9839597" y="3995525"/>
            <a:ext cx="1637209" cy="1219198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Agenzie Formative</a:t>
            </a:r>
          </a:p>
        </p:txBody>
      </p:sp>
      <p:sp>
        <p:nvSpPr>
          <p:cNvPr id="26" name="Rettangolo ad angolo ripiegato 25">
            <a:extLst>
              <a:ext uri="{FF2B5EF4-FFF2-40B4-BE49-F238E27FC236}">
                <a16:creationId xmlns:a16="http://schemas.microsoft.com/office/drawing/2014/main" id="{854685C0-D28B-4DE7-9283-E50BBADA2AB6}"/>
              </a:ext>
            </a:extLst>
          </p:cNvPr>
          <p:cNvSpPr/>
          <p:nvPr/>
        </p:nvSpPr>
        <p:spPr>
          <a:xfrm>
            <a:off x="10007637" y="2290129"/>
            <a:ext cx="1362893" cy="1294958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Agenzie Interinali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B60CC05-32DC-4919-A8D7-2FA63429843E}"/>
              </a:ext>
            </a:extLst>
          </p:cNvPr>
          <p:cNvCxnSpPr>
            <a:cxnSpLocks/>
          </p:cNvCxnSpPr>
          <p:nvPr/>
        </p:nvCxnSpPr>
        <p:spPr>
          <a:xfrm>
            <a:off x="2791096" y="2623566"/>
            <a:ext cx="2303418" cy="669248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3C0C2979-4209-4E5E-B221-8C87339A97B9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348549" y="4046643"/>
            <a:ext cx="3491048" cy="558481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093008D-C612-47F4-B879-46F9B9413AD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6455626" y="2937608"/>
            <a:ext cx="3552011" cy="49139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CFC6F664-6F7F-488D-9719-499FF24E3872}"/>
              </a:ext>
            </a:extLst>
          </p:cNvPr>
          <p:cNvCxnSpPr>
            <a:cxnSpLocks/>
          </p:cNvCxnSpPr>
          <p:nvPr/>
        </p:nvCxnSpPr>
        <p:spPr>
          <a:xfrm>
            <a:off x="2351314" y="3583471"/>
            <a:ext cx="2743200" cy="109945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AFE41162-0B09-4E0A-AB17-A35825FC20BB}"/>
              </a:ext>
            </a:extLst>
          </p:cNvPr>
          <p:cNvCxnSpPr>
            <a:cxnSpLocks/>
          </p:cNvCxnSpPr>
          <p:nvPr/>
        </p:nvCxnSpPr>
        <p:spPr>
          <a:xfrm flipV="1">
            <a:off x="6348549" y="1576199"/>
            <a:ext cx="3396343" cy="146188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2B3909D3-4D72-4570-B960-9BF215E9B9C0}"/>
              </a:ext>
            </a:extLst>
          </p:cNvPr>
          <p:cNvCxnSpPr>
            <a:cxnSpLocks/>
          </p:cNvCxnSpPr>
          <p:nvPr/>
        </p:nvCxnSpPr>
        <p:spPr>
          <a:xfrm flipV="1">
            <a:off x="2234292" y="4131891"/>
            <a:ext cx="3034394" cy="633765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263585BE-7913-4CD8-A96D-3EDD68AACF87}"/>
              </a:ext>
            </a:extLst>
          </p:cNvPr>
          <p:cNvSpPr/>
          <p:nvPr/>
        </p:nvSpPr>
        <p:spPr>
          <a:xfrm>
            <a:off x="611776" y="5956663"/>
            <a:ext cx="1911531" cy="782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Studenti / Famiglie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880C0B2-F4A2-4F4C-8A9C-95B665BAA9E5}"/>
              </a:ext>
            </a:extLst>
          </p:cNvPr>
          <p:cNvCxnSpPr>
            <a:cxnSpLocks/>
          </p:cNvCxnSpPr>
          <p:nvPr/>
        </p:nvCxnSpPr>
        <p:spPr>
          <a:xfrm flipV="1">
            <a:off x="2523307" y="4273835"/>
            <a:ext cx="3085013" cy="2088329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itolo 1">
            <a:extLst>
              <a:ext uri="{FF2B5EF4-FFF2-40B4-BE49-F238E27FC236}">
                <a16:creationId xmlns:a16="http://schemas.microsoft.com/office/drawing/2014/main" id="{28D45A03-439A-4A72-B7E0-043D47FA3C04}"/>
              </a:ext>
            </a:extLst>
          </p:cNvPr>
          <p:cNvSpPr txBox="1">
            <a:spLocks/>
          </p:cNvSpPr>
          <p:nvPr/>
        </p:nvSpPr>
        <p:spPr>
          <a:xfrm>
            <a:off x="2699658" y="6047344"/>
            <a:ext cx="6618514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anose="02020500000000000000" pitchFamily="18" charset="-120"/>
                <a:ea typeface="PMingLiU-ExtB" panose="02020500000000000000" pitchFamily="18" charset="-120"/>
              </a:rPr>
              <a:t>Un investimento </a:t>
            </a:r>
          </a:p>
          <a:p>
            <a:pPr algn="ctr"/>
            <a:r>
              <a:rPr lang="it-IT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-ExtB" panose="02020500000000000000" pitchFamily="18" charset="-120"/>
                <a:ea typeface="PMingLiU-ExtB" panose="02020500000000000000" pitchFamily="18" charset="-120"/>
              </a:rPr>
              <a:t>in conoscenza paga sempre il massimo interesse. </a:t>
            </a:r>
          </a:p>
          <a:p>
            <a:pPr algn="ctr"/>
            <a:r>
              <a:rPr lang="it-IT" sz="1800" b="1" dirty="0">
                <a:solidFill>
                  <a:schemeClr val="tx1"/>
                </a:solidFill>
                <a:latin typeface="Gabriola" panose="04040605051002020D02" pitchFamily="82" charset="0"/>
                <a:ea typeface="PMingLiU-ExtB" panose="02020500000000000000" pitchFamily="18" charset="-120"/>
              </a:rPr>
              <a:t>(Benjamin Franklin) </a:t>
            </a:r>
          </a:p>
        </p:txBody>
      </p:sp>
      <p:sp>
        <p:nvSpPr>
          <p:cNvPr id="32" name="Rettangolo con angoli in alto ritagliati 31">
            <a:extLst>
              <a:ext uri="{FF2B5EF4-FFF2-40B4-BE49-F238E27FC236}">
                <a16:creationId xmlns:a16="http://schemas.microsoft.com/office/drawing/2014/main" id="{AD795448-5A6D-4468-A15C-B67CAFEDDCA9}"/>
              </a:ext>
            </a:extLst>
          </p:cNvPr>
          <p:cNvSpPr/>
          <p:nvPr/>
        </p:nvSpPr>
        <p:spPr>
          <a:xfrm>
            <a:off x="9839597" y="5643154"/>
            <a:ext cx="1637209" cy="1010195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 Locali / Provinciali / Regionali</a:t>
            </a: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C05D959A-1DAA-4D4F-8F6F-E670DF7741D6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5978435" y="4284138"/>
            <a:ext cx="3861162" cy="186411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magine correlata">
            <a:extLst>
              <a:ext uri="{FF2B5EF4-FFF2-40B4-BE49-F238E27FC236}">
                <a16:creationId xmlns:a16="http://schemas.microsoft.com/office/drawing/2014/main" id="{68EBEF54-583A-47FE-A34F-F05CBD8DC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3125" b="3157"/>
          <a:stretch/>
        </p:blipFill>
        <p:spPr bwMode="auto">
          <a:xfrm>
            <a:off x="26126" y="26127"/>
            <a:ext cx="5373187" cy="36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magine correlata">
            <a:extLst>
              <a:ext uri="{FF2B5EF4-FFF2-40B4-BE49-F238E27FC236}">
                <a16:creationId xmlns:a16="http://schemas.microsoft.com/office/drawing/2014/main" id="{E5403499-1593-4057-8C44-0E5D07889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2004"/>
          <a:stretch/>
        </p:blipFill>
        <p:spPr bwMode="auto">
          <a:xfrm>
            <a:off x="0" y="3779521"/>
            <a:ext cx="6072624" cy="30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9E7C60-7B36-4266-9377-B50A27C82B0F}"/>
              </a:ext>
            </a:extLst>
          </p:cNvPr>
          <p:cNvSpPr txBox="1"/>
          <p:nvPr/>
        </p:nvSpPr>
        <p:spPr>
          <a:xfrm>
            <a:off x="5486399" y="671888"/>
            <a:ext cx="6496595" cy="236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114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500" dirty="0"/>
              <a:t>Ma </a:t>
            </a:r>
            <a:r>
              <a:rPr lang="en-US" sz="25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4.0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dirty="0" err="1"/>
              <a:t>oltre</a:t>
            </a:r>
            <a:r>
              <a:rPr lang="en-US" sz="2500" dirty="0"/>
              <a:t> a</a:t>
            </a:r>
            <a:r>
              <a:rPr lang="en-US" sz="2500" b="1" dirty="0">
                <a:solidFill>
                  <a:srgbClr val="0000FF"/>
                </a:solidFill>
              </a:rPr>
              <a:t> </a:t>
            </a:r>
            <a:r>
              <a:rPr lang="en-US" sz="2500" dirty="0" err="1"/>
              <a:t>spingerci</a:t>
            </a:r>
            <a:r>
              <a:rPr lang="en-US" sz="2500" dirty="0"/>
              <a:t> a  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RI-PENSARE</a:t>
            </a:r>
            <a:r>
              <a:rPr lang="en-US" sz="2500" dirty="0"/>
              <a:t> </a:t>
            </a:r>
            <a:r>
              <a:rPr lang="en-US" sz="2500" dirty="0" err="1"/>
              <a:t>il</a:t>
            </a:r>
            <a:r>
              <a:rPr lang="en-US" sz="2500" dirty="0"/>
              <a:t> </a:t>
            </a:r>
            <a:r>
              <a:rPr lang="en-US" sz="2500" dirty="0" err="1"/>
              <a:t>ruolo</a:t>
            </a:r>
            <a:r>
              <a:rPr lang="en-US" sz="2500" dirty="0"/>
              <a:t> </a:t>
            </a:r>
            <a:r>
              <a:rPr lang="en-US" sz="2500" dirty="0" err="1"/>
              <a:t>della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</a:t>
            </a:r>
            <a:r>
              <a:rPr lang="en-US" sz="2500" dirty="0"/>
              <a:t>, </a:t>
            </a:r>
            <a:r>
              <a:rPr lang="en-US" sz="2500" dirty="0" err="1"/>
              <a:t>deve</a:t>
            </a:r>
            <a:r>
              <a:rPr lang="en-US" sz="2500" dirty="0"/>
              <a:t> </a:t>
            </a:r>
            <a:r>
              <a:rPr lang="en-US" sz="2500" dirty="0" err="1"/>
              <a:t>Insegnarci</a:t>
            </a:r>
            <a:r>
              <a:rPr lang="en-US" sz="2500" dirty="0"/>
              <a:t> a </a:t>
            </a:r>
            <a:r>
              <a:rPr lang="en-US" sz="2500" b="1" u="sng" dirty="0">
                <a:solidFill>
                  <a:srgbClr val="FF0000"/>
                </a:solidFill>
              </a:rPr>
              <a:t>non </a:t>
            </a:r>
            <a:r>
              <a:rPr lang="en-US" sz="2500" b="1" u="sng" dirty="0" err="1">
                <a:solidFill>
                  <a:srgbClr val="FF0000"/>
                </a:solidFill>
              </a:rPr>
              <a:t>ricommettere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dirty="0" err="1"/>
              <a:t>gli</a:t>
            </a:r>
            <a:r>
              <a:rPr lang="en-US" sz="2500" dirty="0"/>
              <a:t> </a:t>
            </a:r>
            <a:r>
              <a:rPr lang="en-US" sz="2500" dirty="0" err="1"/>
              <a:t>errori</a:t>
            </a:r>
            <a:r>
              <a:rPr lang="en-US" sz="2500" dirty="0"/>
              <a:t> del </a:t>
            </a:r>
            <a:r>
              <a:rPr lang="en-US" sz="2500" dirty="0" err="1"/>
              <a:t>Passato</a:t>
            </a:r>
            <a:r>
              <a:rPr lang="en-US" sz="2500" dirty="0"/>
              <a:t>, </a:t>
            </a:r>
            <a:r>
              <a:rPr lang="en-US" sz="2500" dirty="0" err="1"/>
              <a:t>attraverso</a:t>
            </a:r>
            <a:r>
              <a:rPr lang="en-US" sz="2500" dirty="0"/>
              <a:t> le </a:t>
            </a:r>
            <a:r>
              <a:rPr lang="en-US" sz="2500" dirty="0" err="1"/>
              <a:t>opportunità</a:t>
            </a:r>
            <a:r>
              <a:rPr lang="en-US" sz="2500" dirty="0"/>
              <a:t> </a:t>
            </a:r>
            <a:r>
              <a:rPr lang="en-US" sz="2500" dirty="0" err="1"/>
              <a:t>derivanti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dall’Evoluzione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Tecnologica</a:t>
            </a:r>
            <a:r>
              <a:rPr lang="en-US" sz="2500" dirty="0"/>
              <a:t>. </a:t>
            </a:r>
          </a:p>
          <a:p>
            <a:pPr algn="just" defTabSz="914400">
              <a:lnSpc>
                <a:spcPct val="114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500" dirty="0"/>
          </a:p>
          <a:p>
            <a:pPr algn="just" defTabSz="914400">
              <a:lnSpc>
                <a:spcPct val="114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500" dirty="0"/>
          </a:p>
          <a:p>
            <a:pPr algn="just" defTabSz="914400">
              <a:lnSpc>
                <a:spcPct val="114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500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493759A-CAEC-4456-BC3B-49F994CCCB9F}"/>
              </a:ext>
            </a:extLst>
          </p:cNvPr>
          <p:cNvSpPr/>
          <p:nvPr/>
        </p:nvSpPr>
        <p:spPr>
          <a:xfrm>
            <a:off x="836825" y="3841673"/>
            <a:ext cx="122411" cy="378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CFE0B48B-FBEF-4303-8F24-5F58201E59E3}"/>
              </a:ext>
            </a:extLst>
          </p:cNvPr>
          <p:cNvSpPr/>
          <p:nvPr/>
        </p:nvSpPr>
        <p:spPr>
          <a:xfrm>
            <a:off x="991431" y="3920915"/>
            <a:ext cx="122411" cy="378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580744F4-BBC8-406E-B039-0237F490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618" y="3460450"/>
            <a:ext cx="5878176" cy="333093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Il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rilancio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settore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manufatturiero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nostra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provincia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deve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ri-partire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con nuovo 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piano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energetico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fondato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sulle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rinnovabili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e con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investimenti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strutturali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in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tecnologie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sviluppo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sostenibile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, per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il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futuro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delle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nuove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26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Generazioni</a:t>
            </a:r>
            <a:r>
              <a:rPr lang="en-US" sz="2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11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FF8DFE-3191-4561-A63B-5C32EA26C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r="21045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C2CF37-32B3-43D4-87C0-E5E92B4DD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226" y="1209675"/>
            <a:ext cx="7191374" cy="54772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400" dirty="0"/>
              <a:t>In questa fase, i cambiamenti demografici, il clima, le risorse produttive sono tra le priorità da affrontare e le tecnologie 4.0 possono contribuire in modo significativo alla soluzione dei problemi connessi. </a:t>
            </a:r>
          </a:p>
          <a:p>
            <a:pPr algn="just"/>
            <a:r>
              <a:rPr lang="it-IT" sz="2400" dirty="0"/>
              <a:t>Dalla connessione tra oggetti, sistemi e persone deriva infatti la disponibilità di informazioni utili in tempo reale, che consente di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ottimizzare l’utilizzo delle risorse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Si pensi, in particolare, all’utilizzo delle risorse energetiche: disporre ed elaborare in tempo reale dati che indicano il fabbisogno di energia si traduce in una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ottimizzazione dei consumi energetici e dell’uso di materie prime </a:t>
            </a:r>
            <a:r>
              <a:rPr lang="it-IT" sz="2400" dirty="0"/>
              <a:t>e, quindi, delle emissioni, con una conseguente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dell’impatto ambientale </a:t>
            </a:r>
            <a:r>
              <a:rPr lang="it-IT" sz="2400" dirty="0"/>
              <a:t>sull’intero ciclo di vita del prodotto.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50B881-82C9-4871-9B53-3CFC3668D563}"/>
              </a:ext>
            </a:extLst>
          </p:cNvPr>
          <p:cNvSpPr txBox="1"/>
          <p:nvPr/>
        </p:nvSpPr>
        <p:spPr>
          <a:xfrm>
            <a:off x="5457825" y="247650"/>
            <a:ext cx="646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Parola D’Ordine: Ottimizzare</a:t>
            </a:r>
          </a:p>
        </p:txBody>
      </p:sp>
    </p:spTree>
    <p:extLst>
      <p:ext uri="{BB962C8B-B14F-4D97-AF65-F5344CB8AC3E}">
        <p14:creationId xmlns:p14="http://schemas.microsoft.com/office/powerpoint/2010/main" val="140475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345E512-D547-4540-BC30-092B4DE0F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9" y="409737"/>
            <a:ext cx="4426675" cy="2972696"/>
          </a:xfrm>
          <a:prstGeom prst="rect">
            <a:avLst/>
          </a:prstGeom>
        </p:spPr>
      </p:pic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6F9AA72-AE71-47B7-AD3E-283E6389E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9" y="3514563"/>
            <a:ext cx="4426675" cy="284813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C2CF37-32B3-43D4-87C0-E5E92B4DD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169" y="1143000"/>
            <a:ext cx="7095192" cy="5648325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it-IT" sz="5500" dirty="0"/>
              <a:t>Le attività industriali generano circa il 26% delle emissioni inquinanti di diossido di carbonio </a:t>
            </a:r>
            <a:r>
              <a:rPr lang="it-IT" sz="5500" b="1" dirty="0"/>
              <a:t>(CO2)</a:t>
            </a:r>
            <a:r>
              <a:rPr lang="it-IT" sz="5500" dirty="0"/>
              <a:t> nell’atmosfera.</a:t>
            </a:r>
          </a:p>
          <a:p>
            <a:pPr algn="just"/>
            <a:r>
              <a:rPr lang="it-IT" sz="5500" dirty="0"/>
              <a:t>Il </a:t>
            </a:r>
            <a:r>
              <a:rPr lang="it-IT" sz="5500" b="1" dirty="0"/>
              <a:t>40%</a:t>
            </a:r>
            <a:r>
              <a:rPr lang="it-IT" sz="5500" dirty="0"/>
              <a:t> dell’energia primaria consumata dall’industria è coperto dal </a:t>
            </a:r>
            <a:r>
              <a:rPr lang="it-IT" sz="5500" b="1" dirty="0"/>
              <a:t>gas naturale </a:t>
            </a:r>
            <a:r>
              <a:rPr lang="it-IT" sz="5500" dirty="0"/>
              <a:t>e circa un altro </a:t>
            </a:r>
            <a:r>
              <a:rPr lang="it-IT" sz="5500" b="1" dirty="0"/>
              <a:t>40%</a:t>
            </a:r>
            <a:r>
              <a:rPr lang="it-IT" sz="5500" dirty="0"/>
              <a:t> dal </a:t>
            </a:r>
            <a:r>
              <a:rPr lang="it-IT" sz="5500" b="1" dirty="0"/>
              <a:t>petrolio</a:t>
            </a:r>
            <a:r>
              <a:rPr lang="it-IT" sz="5500" dirty="0"/>
              <a:t>.</a:t>
            </a:r>
          </a:p>
          <a:p>
            <a:pPr algn="just"/>
            <a:r>
              <a:rPr lang="it-IT" sz="5500" dirty="0"/>
              <a:t>In una provincia con un problema di inquinamento come la nostra occorre cogliere un’opportunità di un piano strategico che punti sulle </a:t>
            </a:r>
            <a:r>
              <a:rPr lang="it-I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rinnovabili, sul solare</a:t>
            </a:r>
            <a:r>
              <a:rPr lang="it-IT" sz="5500" dirty="0"/>
              <a:t> e </a:t>
            </a:r>
            <a:r>
              <a:rPr lang="it-I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sulla termocombustione</a:t>
            </a:r>
            <a:r>
              <a:rPr lang="it-IT" sz="5500" dirty="0"/>
              <a:t>.</a:t>
            </a:r>
          </a:p>
          <a:p>
            <a:pPr algn="just"/>
            <a:r>
              <a:rPr lang="it-IT" sz="5500" dirty="0"/>
              <a:t>Un’opportunità dettata anche dalla </a:t>
            </a:r>
            <a:r>
              <a:rPr lang="it-I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diminuzione</a:t>
            </a:r>
            <a:r>
              <a:rPr lang="it-IT" sz="5500" dirty="0"/>
              <a:t> del prezzo del kW e della </a:t>
            </a:r>
            <a:r>
              <a:rPr lang="it-I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</a:t>
            </a:r>
            <a:r>
              <a:rPr lang="it-IT" sz="5500" dirty="0"/>
              <a:t> dei costi per lo stoccaggio energetico.</a:t>
            </a:r>
          </a:p>
          <a:p>
            <a:pPr algn="just"/>
            <a:r>
              <a:rPr lang="it-IT" sz="5500" dirty="0"/>
              <a:t>La minimizzazione dei costi energetici rappresenta un target fondamentale da indirizzare, sia per </a:t>
            </a:r>
            <a:r>
              <a:rPr lang="it-I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contenere i costi operativi</a:t>
            </a:r>
            <a:r>
              <a:rPr lang="it-IT" sz="5500" dirty="0"/>
              <a:t> – con conseguente riduzione dell’impatto sul </a:t>
            </a:r>
            <a:r>
              <a:rPr lang="it-I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prezzo finale del prodotto </a:t>
            </a:r>
            <a:r>
              <a:rPr lang="it-IT" sz="5500" dirty="0"/>
              <a:t>– sia per soddisfare le direttive europee mirate alla riduzione dell’impatto ambientale.</a:t>
            </a:r>
          </a:p>
          <a:p>
            <a:pPr algn="just"/>
            <a:r>
              <a:rPr lang="it-IT" sz="5500" dirty="0"/>
              <a:t>Un’opportunità da cogliere attraverso la canalizzazione di risorse economiche derivanti dall’area di crisi complessa, </a:t>
            </a:r>
            <a:r>
              <a:rPr lang="it-I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bando «Energia»</a:t>
            </a:r>
            <a:r>
              <a:rPr lang="it-IT" sz="5500" dirty="0"/>
              <a:t>, con quota </a:t>
            </a:r>
            <a:r>
              <a:rPr lang="it-IT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«una tantum», </a:t>
            </a:r>
            <a:r>
              <a:rPr lang="it-IT" sz="5500" dirty="0"/>
              <a:t>che permetta a tutte le aziende, dalle PMI alle Grandi Imprese, di poter investire in Energia rinnovabile a costi minimi, con impatti immediati sui costi delle produzioni e sull’ambiente.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04531CC4-70D2-4A0D-9587-E25B37E063CC}"/>
              </a:ext>
            </a:extLst>
          </p:cNvPr>
          <p:cNvSpPr/>
          <p:nvPr/>
        </p:nvSpPr>
        <p:spPr>
          <a:xfrm rot="7361267">
            <a:off x="4525585" y="2119440"/>
            <a:ext cx="99152" cy="1275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93DE0A0C-0D4B-4121-B814-DDC94EEDA470}"/>
              </a:ext>
            </a:extLst>
          </p:cNvPr>
          <p:cNvSpPr/>
          <p:nvPr/>
        </p:nvSpPr>
        <p:spPr>
          <a:xfrm rot="3025410">
            <a:off x="4538718" y="2805910"/>
            <a:ext cx="94064" cy="1357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776164-8EA7-4F02-A2EC-06D651BCD54F}"/>
              </a:ext>
            </a:extLst>
          </p:cNvPr>
          <p:cNvSpPr txBox="1"/>
          <p:nvPr/>
        </p:nvSpPr>
        <p:spPr>
          <a:xfrm>
            <a:off x="5219981" y="106375"/>
            <a:ext cx="64315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Ridurre i costi energetici investendo </a:t>
            </a:r>
          </a:p>
          <a:p>
            <a:pPr algn="ctr"/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 rinnovabili</a:t>
            </a:r>
          </a:p>
        </p:txBody>
      </p:sp>
    </p:spTree>
    <p:extLst>
      <p:ext uri="{BB962C8B-B14F-4D97-AF65-F5344CB8AC3E}">
        <p14:creationId xmlns:p14="http://schemas.microsoft.com/office/powerpoint/2010/main" val="332411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C2CF37-32B3-43D4-87C0-E5E92B4DD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62025"/>
            <a:ext cx="6724650" cy="57911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it-IT" sz="2000" dirty="0"/>
              <a:t>Quando si parla di sostenibilità, è importante considerare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l’intero ciclo di vita</a:t>
            </a:r>
            <a:r>
              <a:rPr lang="it-IT" sz="2000" dirty="0"/>
              <a:t> di un prodotto e focalizzarsi sull’elevato livello di riciclabilità dei materiali prodotti dall’industria. 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Il principio del riciclaggio è recepito dallo scenario applicativo dell’Economia circolare che mira a creare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cicli chiusi </a:t>
            </a:r>
            <a:r>
              <a:rPr lang="it-IT" sz="2000" dirty="0"/>
              <a:t>– biologici e tecnologici – per tutti i materiali utilizzati nei prodotti e nei processi produttivi. 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Ciò significa che l’industria deve tenere in considerazione la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riusabilità dei materiali </a:t>
            </a:r>
            <a:r>
              <a:rPr lang="it-IT" sz="2000" dirty="0"/>
              <a:t>utilizzati e farlo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già dall’inizio del ciclo di vita </a:t>
            </a:r>
            <a:r>
              <a:rPr lang="it-IT" sz="2000" dirty="0"/>
              <a:t>del prodotto in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di progettazione</a:t>
            </a:r>
            <a:r>
              <a:rPr lang="it-IT" sz="20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Inserire gli aspetti di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-fabbricazione, riuso, riparazione, riciclo</a:t>
            </a:r>
            <a:r>
              <a:rPr lang="it-IT" sz="2000" dirty="0"/>
              <a:t> già in fase di progettazione del ciclo di vita del nuovo prodotto modifica sostanzialmente i livelli di sostenibilità dei processi di produzione.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Maggiore efficienza e risparmio di risorse implicano un grande potenziale per una crescente sostenibilità.</a:t>
            </a:r>
          </a:p>
          <a:p>
            <a:pPr algn="just">
              <a:lnSpc>
                <a:spcPct val="90000"/>
              </a:lnSpc>
            </a:pPr>
            <a:endParaRPr lang="it-IT" dirty="0"/>
          </a:p>
          <a:p>
            <a:pPr algn="just">
              <a:lnSpc>
                <a:spcPct val="90000"/>
              </a:lnSpc>
            </a:pPr>
            <a:endParaRPr lang="it-IT" dirty="0"/>
          </a:p>
          <a:p>
            <a:pPr algn="just">
              <a:lnSpc>
                <a:spcPct val="90000"/>
              </a:lnSpc>
            </a:pPr>
            <a:endParaRPr lang="it-IT" dirty="0"/>
          </a:p>
          <a:p>
            <a:pPr algn="just"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lang="it-IT" sz="1300" dirty="0"/>
          </a:p>
          <a:p>
            <a:pPr>
              <a:lnSpc>
                <a:spcPct val="90000"/>
              </a:lnSpc>
            </a:pPr>
            <a:endParaRPr lang="it-IT" sz="1300" dirty="0"/>
          </a:p>
        </p:txBody>
      </p:sp>
      <p:pic>
        <p:nvPicPr>
          <p:cNvPr id="5" name="Immagine 4" descr="Immagine che contiene testo, segnale, oggetto&#10;&#10;Descrizione generata automaticamente">
            <a:extLst>
              <a:ext uri="{FF2B5EF4-FFF2-40B4-BE49-F238E27FC236}">
                <a16:creationId xmlns:a16="http://schemas.microsoft.com/office/drawing/2014/main" id="{4CCD1C64-60F7-49B2-A09F-5D57C660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7" y="1893887"/>
            <a:ext cx="4107326" cy="30702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61702B-2F61-454C-8EC5-48BF1FE43777}"/>
              </a:ext>
            </a:extLst>
          </p:cNvPr>
          <p:cNvSpPr txBox="1"/>
          <p:nvPr/>
        </p:nvSpPr>
        <p:spPr>
          <a:xfrm>
            <a:off x="1963009" y="104776"/>
            <a:ext cx="927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Un’Idea di Prodotto a Vita «quasi» Infinita</a:t>
            </a:r>
          </a:p>
        </p:txBody>
      </p:sp>
    </p:spTree>
    <p:extLst>
      <p:ext uri="{BB962C8B-B14F-4D97-AF65-F5344CB8AC3E}">
        <p14:creationId xmlns:p14="http://schemas.microsoft.com/office/powerpoint/2010/main" val="955210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E32924-708E-4716-98B4-44F7C09C1079}"/>
              </a:ext>
            </a:extLst>
          </p:cNvPr>
          <p:cNvSpPr txBox="1"/>
          <p:nvPr/>
        </p:nvSpPr>
        <p:spPr>
          <a:xfrm>
            <a:off x="200023" y="1143000"/>
            <a:ext cx="7610477" cy="561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lo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sviluppo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dell’economia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circolare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 una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progressiva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eliminazione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rifiuti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attraverso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progettazione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innovativa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prodotti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business.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dirty="0"/>
              <a:t> In tale ottica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l’Unione Europea </a:t>
            </a:r>
            <a:r>
              <a:rPr lang="it-IT" dirty="0"/>
              <a:t>il 2 dicembre ha presentato il Pacchetto sull’economia circolare che comprende le proposte di revisione delle principali direttive in materia di rifiuti (direttiva Quadro, Imballaggi, Discariche, </a:t>
            </a:r>
            <a:r>
              <a:rPr lang="it-IT" dirty="0" err="1"/>
              <a:t>Raee</a:t>
            </a:r>
            <a:r>
              <a:rPr lang="it-IT" dirty="0"/>
              <a:t>, batterie e accumulatori e Veicoli a fine vita). 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dirty="0"/>
              <a:t> Le proposte di revisione delle direttive sui rifiuti segnano importanti novità: nuovi target e nuovi indirizzi che stabiliscono un percorso al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e 2030 </a:t>
            </a:r>
            <a:r>
              <a:rPr lang="it-IT" dirty="0"/>
              <a:t>per la gestione e il riciclaggio dei rifiuti. 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dirty="0"/>
              <a:t> Un target di riciclaggio del 75% dei rifiuti di imballaggio entro il 2030, un target vincolante di riduzione dello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smaltimento in discarica a un massimo del 10% di tutti i rifiuti </a:t>
            </a:r>
            <a:r>
              <a:rPr lang="it-IT" dirty="0"/>
              <a:t>entro il 2030, il divieto di conferimento in discarica dei rifiuti raccolti in modo differenziato.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dirty="0"/>
              <a:t> Misure concrete per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promuovere il riutilizzo </a:t>
            </a:r>
            <a:r>
              <a:rPr lang="it-IT" dirty="0"/>
              <a:t>e stimolare la simbiosi industriale oltre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incentivi economici </a:t>
            </a:r>
            <a:r>
              <a:rPr lang="it-IT" dirty="0"/>
              <a:t>per i produttori che realizzano prodotti più ecologici.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451EDDF-C1F6-4216-AC61-8A66469FB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2500" b="16262"/>
          <a:stretch/>
        </p:blipFill>
        <p:spPr>
          <a:xfrm>
            <a:off x="8191500" y="2015661"/>
            <a:ext cx="3800477" cy="28266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24B76-4F99-41CA-A39B-907981B78D92}"/>
              </a:ext>
            </a:extLst>
          </p:cNvPr>
          <p:cNvSpPr txBox="1"/>
          <p:nvPr/>
        </p:nvSpPr>
        <p:spPr>
          <a:xfrm>
            <a:off x="1045579" y="190500"/>
            <a:ext cx="1049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Circolare: da Opportunità a Necessità</a:t>
            </a:r>
          </a:p>
        </p:txBody>
      </p:sp>
    </p:spTree>
    <p:extLst>
      <p:ext uri="{BB962C8B-B14F-4D97-AF65-F5344CB8AC3E}">
        <p14:creationId xmlns:p14="http://schemas.microsoft.com/office/powerpoint/2010/main" val="31837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147866" y="117447"/>
            <a:ext cx="11400667" cy="6140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magine 2" descr="Immagine che contiene ingranaggio&#10;&#10;Descrizione generata automaticamente">
            <a:extLst>
              <a:ext uri="{FF2B5EF4-FFF2-40B4-BE49-F238E27FC236}">
                <a16:creationId xmlns:a16="http://schemas.microsoft.com/office/drawing/2014/main" id="{34D1C2DD-E007-4A31-BEEB-0365723B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6" y="117447"/>
            <a:ext cx="887832" cy="7636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741C33-F8BB-435C-A8A0-90EF96707DF1}"/>
              </a:ext>
            </a:extLst>
          </p:cNvPr>
          <p:cNvSpPr txBox="1"/>
          <p:nvPr/>
        </p:nvSpPr>
        <p:spPr>
          <a:xfrm>
            <a:off x="3082249" y="1039749"/>
            <a:ext cx="348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Formazione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90B36D-EBD9-4D2D-9E0E-D3130D85C98E}"/>
              </a:ext>
            </a:extLst>
          </p:cNvPr>
          <p:cNvSpPr txBox="1"/>
          <p:nvPr/>
        </p:nvSpPr>
        <p:spPr>
          <a:xfrm>
            <a:off x="4218840" y="1807110"/>
            <a:ext cx="3590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Innovazione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395854-70B6-4F75-B291-1D08411CDE4D}"/>
              </a:ext>
            </a:extLst>
          </p:cNvPr>
          <p:cNvSpPr txBox="1"/>
          <p:nvPr/>
        </p:nvSpPr>
        <p:spPr>
          <a:xfrm>
            <a:off x="5551984" y="2661735"/>
            <a:ext cx="4647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Ecosostenibilità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F81014-7C0C-4A81-ADE4-642E0774C52D}"/>
              </a:ext>
            </a:extLst>
          </p:cNvPr>
          <p:cNvSpPr txBox="1"/>
          <p:nvPr/>
        </p:nvSpPr>
        <p:spPr>
          <a:xfrm>
            <a:off x="1241571" y="3564600"/>
            <a:ext cx="10306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I tre pilastri, su cui si fonda la Quarta Rivoluzione Industriale,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</a:rPr>
              <a:t>affondano le loro radici in un terreno comune: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0684A4-F946-4505-91DD-DCB2A85200F0}"/>
              </a:ext>
            </a:extLst>
          </p:cNvPr>
          <p:cNvSpPr txBox="1"/>
          <p:nvPr/>
        </p:nvSpPr>
        <p:spPr>
          <a:xfrm>
            <a:off x="3207892" y="4539017"/>
            <a:ext cx="6720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COMPETENZA</a:t>
            </a:r>
            <a:r>
              <a:rPr lang="it-IT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2F6BC521-B736-4D48-A450-DD86B07C3A6E}"/>
              </a:ext>
            </a:extLst>
          </p:cNvPr>
          <p:cNvSpPr/>
          <p:nvPr/>
        </p:nvSpPr>
        <p:spPr>
          <a:xfrm>
            <a:off x="2509688" y="1208706"/>
            <a:ext cx="561225" cy="431526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565C385B-21C0-49F1-94F8-B88BC222CEC2}"/>
              </a:ext>
            </a:extLst>
          </p:cNvPr>
          <p:cNvSpPr/>
          <p:nvPr/>
        </p:nvSpPr>
        <p:spPr>
          <a:xfrm>
            <a:off x="3646278" y="1976067"/>
            <a:ext cx="561225" cy="431526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90A0B8F9-F4AF-46C4-A823-0888D38A9618}"/>
              </a:ext>
            </a:extLst>
          </p:cNvPr>
          <p:cNvSpPr/>
          <p:nvPr/>
        </p:nvSpPr>
        <p:spPr>
          <a:xfrm>
            <a:off x="4999225" y="2830692"/>
            <a:ext cx="561225" cy="431526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81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E32924-708E-4716-98B4-44F7C09C1079}"/>
              </a:ext>
            </a:extLst>
          </p:cNvPr>
          <p:cNvSpPr txBox="1"/>
          <p:nvPr/>
        </p:nvSpPr>
        <p:spPr>
          <a:xfrm>
            <a:off x="200024" y="1071156"/>
            <a:ext cx="6967130" cy="553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L’obiettivo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è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passare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Nicchia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Mercato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“Corporate Social Responsibility”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economici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finanziari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profittevoli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sostenibilii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E’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quindi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necessario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estendere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focus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Circular Economy dal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singolo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flusso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“supply-side” al doppio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ciclo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include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flusso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vita,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è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demand-side &amp; data-driven,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nuove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“smart contracts”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tracciabili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comporta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spostamento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capitale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allocato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plafond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finanziario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impieghi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una lifecycle management platform.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Sindacato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lavorato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sull’interno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catena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valore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lavoro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necessariamente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profondere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sforzi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fine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ottimizzare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estendono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ridisegnano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flusso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valore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organizzativi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mediatori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economico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lavoro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flusso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patrimoniale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(stock).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24B76-4F99-41CA-A39B-907981B78D92}"/>
              </a:ext>
            </a:extLst>
          </p:cNvPr>
          <p:cNvSpPr txBox="1"/>
          <p:nvPr/>
        </p:nvSpPr>
        <p:spPr>
          <a:xfrm>
            <a:off x="1036870" y="164373"/>
            <a:ext cx="984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Ciclo del Materiale al Ciclo Organizzativo</a:t>
            </a: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FDB6474-3590-4BA8-9524-AF9E478D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866899"/>
            <a:ext cx="4714876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61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06EFE8F-D222-4CF3-972E-D658BD1C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53" y="357051"/>
            <a:ext cx="9371828" cy="1445623"/>
          </a:xfrm>
        </p:spPr>
        <p:txBody>
          <a:bodyPr>
            <a:noAutofit/>
          </a:bodyPr>
          <a:lstStyle/>
          <a:p>
            <a:pPr algn="ctr"/>
            <a:r>
              <a:rPr lang="it-IT" sz="3600" b="1" i="1" dirty="0"/>
              <a:t>Da Provincia «Trasformatrice» a sistema con produzioni ad «Alto Valore Aggiunto»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7AF8F62-04AE-406D-AC59-E392C461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6" y="1802674"/>
            <a:ext cx="9217445" cy="4794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1) La nostra Provincia deve uscire a breve termine da un sistema scolastico e industriale a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bassa qualificazione</a:t>
            </a:r>
            <a:r>
              <a:rPr lang="it-IT" sz="2000" dirty="0"/>
              <a:t>;</a:t>
            </a:r>
          </a:p>
          <a:p>
            <a:pPr marL="0" indent="0" algn="just">
              <a:buNone/>
            </a:pPr>
            <a:r>
              <a:rPr lang="it-IT" sz="2000" dirty="0"/>
              <a:t>2) Occorre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riqualificare il lavoro </a:t>
            </a:r>
            <a:r>
              <a:rPr lang="it-IT" sz="2000" dirty="0"/>
              <a:t>stimolando le imprese a digitalizzare e a creare occupazione d'alto profilo;</a:t>
            </a:r>
          </a:p>
          <a:p>
            <a:pPr marL="0" indent="0" algn="just">
              <a:buNone/>
            </a:pPr>
            <a:r>
              <a:rPr lang="it-IT" sz="2000" dirty="0"/>
              <a:t>3) Nel medio termine, dobbiamo puntare a costruire un modello industriale ad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qualità</a:t>
            </a:r>
            <a:r>
              <a:rPr lang="it-IT" sz="2000" dirty="0"/>
              <a:t>.</a:t>
            </a:r>
          </a:p>
          <a:p>
            <a:pPr marL="0" indent="0" algn="just">
              <a:buNone/>
            </a:pPr>
            <a:r>
              <a:rPr lang="it-IT" sz="2000" dirty="0"/>
              <a:t>4) L’occupazione </a:t>
            </a:r>
            <a:r>
              <a:rPr lang="it-IT" sz="2000" b="1" dirty="0"/>
              <a:t>crescerà</a:t>
            </a:r>
            <a:r>
              <a:rPr lang="it-IT" sz="2000" dirty="0"/>
              <a:t> nelle Aziende che hanno investito sulle competenze digitali e </a:t>
            </a:r>
            <a:r>
              <a:rPr lang="it-IT" sz="2000" b="1" dirty="0"/>
              <a:t>si ridurrà </a:t>
            </a:r>
            <a:r>
              <a:rPr lang="it-IT" sz="2000" dirty="0"/>
              <a:t>in quelle che non le hanno acquisite in maniera adeguata.</a:t>
            </a:r>
          </a:p>
          <a:p>
            <a:pPr marL="0" indent="0" algn="just">
              <a:buNone/>
            </a:pPr>
            <a:r>
              <a:rPr lang="it-IT" sz="2000" dirty="0"/>
              <a:t>5) La Provincia di Frosinone è intrappolata da anni in un «</a:t>
            </a:r>
            <a:r>
              <a:rPr lang="it-IT" sz="2000" b="1" dirty="0"/>
              <a:t>equilibrio a bassa qualificazione</a:t>
            </a:r>
            <a:r>
              <a:rPr lang="it-IT" sz="2000" dirty="0"/>
              <a:t>», in cui solo il </a:t>
            </a:r>
            <a:r>
              <a:rPr lang="it-IT" sz="2000" b="1" dirty="0"/>
              <a:t>14%</a:t>
            </a:r>
            <a:r>
              <a:rPr lang="it-IT" sz="2000" dirty="0"/>
              <a:t> degli adulti a bassa qualificazione </a:t>
            </a:r>
            <a:r>
              <a:rPr lang="it-IT" sz="2000" b="1" dirty="0"/>
              <a:t>partecipa</a:t>
            </a:r>
            <a:r>
              <a:rPr lang="it-IT" sz="2000" dirty="0"/>
              <a:t> a qualche tipo di formazione per adulti. Questi adulti, </a:t>
            </a:r>
            <a:r>
              <a:rPr lang="it-IT" sz="2000" b="1" dirty="0"/>
              <a:t>se lavoreranno ancora</a:t>
            </a:r>
            <a:r>
              <a:rPr lang="it-IT" sz="2000" dirty="0"/>
              <a:t>, dovranno fronteggiare le sfide della crescente digitalizzazione e complessità del lavoro. 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9665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FD63145-F3A3-41FA-9CB0-1702D391FE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051" y="278674"/>
            <a:ext cx="909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anose="04020705060702020204" pitchFamily="82" charset="0"/>
              </a:rPr>
              <a:t>Poche ma necessarie PRIORITA’: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9A19E5A-E243-460E-ABBE-610D0159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0" y="1097280"/>
            <a:ext cx="9091747" cy="5564777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Dobbiamo ora più che mai </a:t>
            </a:r>
            <a:r>
              <a:rPr lang="it-IT" sz="2000" b="1" u="sng" dirty="0">
                <a:solidFill>
                  <a:srgbClr val="FF0000"/>
                </a:solidFill>
              </a:rPr>
              <a:t>definire le Aree di Interesse Strategico </a:t>
            </a:r>
            <a:r>
              <a:rPr lang="it-IT" sz="2000" dirty="0"/>
              <a:t>che intendiamo sviluppare integrandole, all’interno del nostro territorio, </a:t>
            </a:r>
            <a:r>
              <a:rPr lang="it-IT" sz="2000" b="1" u="sng" dirty="0">
                <a:solidFill>
                  <a:srgbClr val="FF0000"/>
                </a:solidFill>
              </a:rPr>
              <a:t>coinvolgendo tutti i soggetti attivi </a:t>
            </a:r>
            <a:r>
              <a:rPr lang="it-IT" sz="2000" dirty="0"/>
              <a:t>che dovranno concorrere al raggiungimento dell’obiettivo.</a:t>
            </a:r>
          </a:p>
          <a:p>
            <a:pPr algn="just">
              <a:lnSpc>
                <a:spcPct val="110000"/>
              </a:lnSpc>
            </a:pPr>
            <a:r>
              <a:rPr lang="it-IT" sz="2000" dirty="0">
                <a:solidFill>
                  <a:schemeClr val="tx1"/>
                </a:solidFill>
              </a:rPr>
              <a:t>Dobbiamo realizzare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infrastrutture</a:t>
            </a:r>
            <a:r>
              <a:rPr lang="it-IT" sz="2000" dirty="0">
                <a:solidFill>
                  <a:schemeClr val="tx1"/>
                </a:solidFill>
              </a:rPr>
              <a:t> che </a:t>
            </a:r>
            <a:r>
              <a:rPr lang="it-IT" sz="2000" b="1" dirty="0">
                <a:solidFill>
                  <a:schemeClr val="tx1"/>
                </a:solidFill>
              </a:rPr>
              <a:t>attraggano investimenti</a:t>
            </a:r>
            <a:r>
              <a:rPr lang="it-IT" sz="2000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10000"/>
              </a:lnSpc>
            </a:pPr>
            <a:r>
              <a:rPr lang="it-IT" sz="2000" dirty="0">
                <a:solidFill>
                  <a:schemeClr val="tx1"/>
                </a:solidFill>
              </a:rPr>
              <a:t>Occorre ampliare e garantire la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copertura della banda larga </a:t>
            </a:r>
            <a:r>
              <a:rPr lang="it-IT" sz="2000" dirty="0">
                <a:solidFill>
                  <a:schemeClr val="tx1"/>
                </a:solidFill>
              </a:rPr>
              <a:t>nei tessuti industriali già presenti nel nostro territorio;</a:t>
            </a:r>
          </a:p>
          <a:p>
            <a:pPr algn="just">
              <a:lnSpc>
                <a:spcPct val="110000"/>
              </a:lnSpc>
            </a:pPr>
            <a:r>
              <a:rPr lang="it-IT" sz="2000" dirty="0">
                <a:solidFill>
                  <a:schemeClr val="tx1"/>
                </a:solidFill>
              </a:rPr>
              <a:t>Dobbiamo investire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collegamenti viari </a:t>
            </a:r>
            <a:r>
              <a:rPr lang="it-IT" sz="2000" dirty="0">
                <a:solidFill>
                  <a:schemeClr val="tx1"/>
                </a:solidFill>
              </a:rPr>
              <a:t>che non rappresentino un ostacolo per i mezzi ed i trasporti ma facilitino gli spostamenti;</a:t>
            </a:r>
          </a:p>
          <a:p>
            <a:pPr algn="just"/>
            <a:r>
              <a:rPr lang="it-IT" sz="2000" dirty="0"/>
              <a:t>Abbiamo </a:t>
            </a:r>
            <a:r>
              <a:rPr lang="it-IT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bisogno di Competenze Reali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che definiscano gli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strategici </a:t>
            </a:r>
            <a:r>
              <a:rPr lang="it-IT" sz="2000" dirty="0"/>
              <a:t>su cui investire e far investire, realizzando produzioni ad alto valore aggiunto, nelle poche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grandi aziende </a:t>
            </a:r>
            <a:r>
              <a:rPr lang="it-IT" sz="2000" dirty="0"/>
              <a:t>rimaste, veicolando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cessione dei servizi non strategici </a:t>
            </a:r>
            <a:r>
              <a:rPr lang="it-IT" sz="2000" dirty="0"/>
              <a:t>a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consorzi di aziende </a:t>
            </a:r>
            <a:r>
              <a:rPr lang="it-IT" sz="2000" dirty="0"/>
              <a:t>(medio piccole) del nostro tessuto industriale, in modo da contenere all’interno della realtà provinciale l’intera filiera produttiva.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8190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DC1DFD-3418-47FD-9F03-549D0658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07" y="1930400"/>
            <a:ext cx="8830490" cy="4705531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Per permettere la realizzazione di tale progetto è necessario </a:t>
            </a:r>
            <a:r>
              <a:rPr lang="it-IT" sz="2000" b="1" u="sng" dirty="0">
                <a:solidFill>
                  <a:srgbClr val="FF0000"/>
                </a:solidFill>
              </a:rPr>
              <a:t>coinvolgere il sistema dell’istruzione</a:t>
            </a:r>
            <a:r>
              <a:rPr lang="it-IT" sz="2000" dirty="0"/>
              <a:t> per indirizzarlo su una offerta formativa che sia in linea con quanto programmato, in modo da non disperdere il patrimonio umano.</a:t>
            </a:r>
          </a:p>
          <a:p>
            <a:r>
              <a:rPr lang="it-IT" sz="2000" dirty="0"/>
              <a:t>Dobbiamo integrare e </a:t>
            </a:r>
            <a:r>
              <a:rPr lang="it-IT" sz="2000" b="1" dirty="0"/>
              <a:t>mettere a sistema </a:t>
            </a:r>
            <a:r>
              <a:rPr lang="it-IT" sz="2000" dirty="0"/>
              <a:t>le competenze provinciali attraverso l’istituzione di </a:t>
            </a:r>
            <a:r>
              <a:rPr lang="it-IT" sz="2000" b="1" dirty="0"/>
              <a:t>una rete </a:t>
            </a:r>
            <a:r>
              <a:rPr lang="it-IT" sz="2000" dirty="0"/>
              <a:t>che collochi in sinergia le realtà formative di eccellenza del nostro territorio, gli </a:t>
            </a:r>
            <a:r>
              <a:rPr lang="it-IT" sz="2000" b="1" dirty="0">
                <a:solidFill>
                  <a:srgbClr val="FF0000"/>
                </a:solidFill>
              </a:rPr>
              <a:t>ITIS</a:t>
            </a:r>
            <a:r>
              <a:rPr lang="it-IT" sz="2000" dirty="0">
                <a:solidFill>
                  <a:srgbClr val="FF0000"/>
                </a:solidFill>
              </a:rPr>
              <a:t> e </a:t>
            </a:r>
            <a:r>
              <a:rPr lang="it-IT" sz="2000" b="1" dirty="0">
                <a:solidFill>
                  <a:srgbClr val="FF0000"/>
                </a:solidFill>
              </a:rPr>
              <a:t>l’UNIVERSITA’</a:t>
            </a:r>
            <a:r>
              <a:rPr lang="it-IT" sz="2000" dirty="0"/>
              <a:t> di Cassino, al fine di costruire un </a:t>
            </a:r>
            <a:r>
              <a:rPr lang="it-IT" sz="2000" b="1" dirty="0">
                <a:solidFill>
                  <a:srgbClr val="FF0000"/>
                </a:solidFill>
              </a:rPr>
              <a:t>sistema Formativo e di Orientamento Provinciale</a:t>
            </a:r>
            <a:r>
              <a:rPr lang="it-IT" sz="2000" dirty="0"/>
              <a:t>;</a:t>
            </a:r>
          </a:p>
          <a:p>
            <a:r>
              <a:rPr lang="it-IT" sz="2000" dirty="0"/>
              <a:t>Dobbiamo investire le risorse derivanti  dall’area di crisi complessa non solo per arginare l’emorragia di lavoro, ma </a:t>
            </a:r>
            <a:r>
              <a:rPr lang="it-IT" sz="2000" b="1" dirty="0">
                <a:solidFill>
                  <a:srgbClr val="FF0000"/>
                </a:solidFill>
              </a:rPr>
              <a:t>per rendere attrattiva </a:t>
            </a:r>
            <a:r>
              <a:rPr lang="it-IT" sz="2000" dirty="0"/>
              <a:t>la nostra provincia in termini di </a:t>
            </a:r>
            <a:r>
              <a:rPr lang="it-IT" sz="2000" b="1" dirty="0">
                <a:solidFill>
                  <a:srgbClr val="FF0000"/>
                </a:solidFill>
              </a:rPr>
              <a:t>competenze specifiche </a:t>
            </a:r>
            <a:r>
              <a:rPr lang="it-IT" sz="2000" dirty="0"/>
              <a:t>da realizzare. 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2459707-5F1F-44F0-8EDC-9E910833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85" y="222069"/>
            <a:ext cx="8596312" cy="1320800"/>
          </a:xfrm>
        </p:spPr>
        <p:txBody>
          <a:bodyPr/>
          <a:lstStyle/>
          <a:p>
            <a:r>
              <a:rPr lang="it-IT" dirty="0"/>
              <a:t>Ma non possiamo essere «soli» se vogliamo traguardare il Cambiamento.</a:t>
            </a:r>
          </a:p>
        </p:txBody>
      </p:sp>
    </p:spTree>
    <p:extLst>
      <p:ext uri="{BB962C8B-B14F-4D97-AF65-F5344CB8AC3E}">
        <p14:creationId xmlns:p14="http://schemas.microsoft.com/office/powerpoint/2010/main" val="472299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2D0A9A-1BDB-400F-85A5-87ADF1B61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1886"/>
            <a:ext cx="8596668" cy="610470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La </a:t>
            </a: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 DEVE </a:t>
            </a:r>
            <a:r>
              <a:rPr lang="it-IT" sz="2400" dirty="0"/>
              <a:t>ritrovare la capacità di programmare e orientare </a:t>
            </a: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cittadini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i quali </a:t>
            </a: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DEVONO</a:t>
            </a:r>
            <a:r>
              <a:rPr lang="it-IT" sz="2400" dirty="0"/>
              <a:t> trovare la forza di rimettersi integralmente in discussione.</a:t>
            </a:r>
          </a:p>
          <a:p>
            <a:pPr algn="just"/>
            <a:r>
              <a:rPr lang="it-IT" sz="2400" dirty="0"/>
              <a:t>E’ quindi necessario ripensare i rapporti di lavoro, l’organizzazione del lavoro e convincersi che </a:t>
            </a:r>
            <a:r>
              <a:rPr lang="it-IT" sz="2400" b="1" dirty="0"/>
              <a:t>l</a:t>
            </a:r>
            <a:r>
              <a:rPr lang="it-IT" sz="2400" b="1" dirty="0">
                <a:solidFill>
                  <a:srgbClr val="FF0000"/>
                </a:solidFill>
              </a:rPr>
              <a:t>’esperienza politico/sindacale</a:t>
            </a:r>
            <a:r>
              <a:rPr lang="it-IT" sz="2400" b="1" dirty="0"/>
              <a:t> </a:t>
            </a:r>
            <a:r>
              <a:rPr lang="it-IT" sz="2400" dirty="0"/>
              <a:t>che ci ha accompagnato in questi ultimi 50 anni </a:t>
            </a:r>
            <a:r>
              <a:rPr lang="it-IT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finita</a:t>
            </a:r>
            <a:r>
              <a:rPr lang="it-IT" sz="2400" dirty="0"/>
              <a:t>.</a:t>
            </a:r>
          </a:p>
          <a:p>
            <a:pPr marL="0" indent="0" algn="ctr">
              <a:buNone/>
            </a:pPr>
            <a:endParaRPr lang="it-IT" sz="3600" dirty="0">
              <a:solidFill>
                <a:srgbClr val="FF0000"/>
              </a:solidFill>
              <a:highlight>
                <a:srgbClr val="FFFF00"/>
              </a:highlight>
              <a:latin typeface="Bodoni MT Condensed" panose="02070606080606020203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  <a:ea typeface="Times New Roman" panose="02020603050405020304" pitchFamily="18" charset="0"/>
              </a:rPr>
              <a:t>La sfida che abbiamo di fronte la vinceremo non se saremo più intelligenti o più forti, ma se saremo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  <a:ea typeface="Times New Roman" panose="02020603050405020304" pitchFamily="18" charset="0"/>
              </a:rPr>
              <a:t>disponibili al cambiamento 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  <a:ea typeface="Times New Roman" panose="02020603050405020304" pitchFamily="18" charset="0"/>
              </a:rPr>
              <a:t>e se torneremo a vedere nell’azione collettiva e non nella salvaguardia del diritto (o privilegio) del singolo, il reale traguardo da raggiungere </a:t>
            </a:r>
            <a:r>
              <a:rPr lang="it-IT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anose="02070606080606020203" pitchFamily="18" charset="0"/>
                <a:ea typeface="Times New Roman" panose="02020603050405020304" pitchFamily="18" charset="0"/>
              </a:rPr>
              <a:t>TUTTI INSIEME</a:t>
            </a:r>
            <a:r>
              <a:rPr lang="it-IT" sz="3600" dirty="0">
                <a:solidFill>
                  <a:schemeClr val="tx1"/>
                </a:solidFill>
                <a:latin typeface="Bodoni MT Condensed" panose="02070606080606020203" pitchFamily="18" charset="0"/>
                <a:ea typeface="Times New Roman" panose="02020603050405020304" pitchFamily="18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501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55DDF2-D5F9-497B-8A09-AB091EB775A8}"/>
              </a:ext>
            </a:extLst>
          </p:cNvPr>
          <p:cNvSpPr txBox="1"/>
          <p:nvPr/>
        </p:nvSpPr>
        <p:spPr>
          <a:xfrm>
            <a:off x="7925245" y="1167646"/>
            <a:ext cx="3252827" cy="3999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 defTabSz="9144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La </a:t>
            </a:r>
            <a:r>
              <a:rPr lang="en-US" sz="36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quarta</a:t>
            </a:r>
            <a:r>
              <a:rPr lang="en-US" sz="36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rivoluzione</a:t>
            </a:r>
            <a:r>
              <a:rPr lang="en-US" sz="36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industriale</a:t>
            </a:r>
            <a:r>
              <a:rPr lang="en-US" sz="36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è un </a:t>
            </a:r>
            <a:r>
              <a:rPr lang="en-US" sz="3600" b="1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CAMBIAMENTO PRIMA SOCIALE </a:t>
            </a:r>
          </a:p>
          <a:p>
            <a:pPr algn="ctr" defTabSz="9144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CHE TECNOLOGICO</a:t>
            </a:r>
            <a:r>
              <a:rPr lang="en-US" sz="36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8712" b="-2"/>
          <a:stretch/>
        </p:blipFill>
        <p:spPr>
          <a:xfrm>
            <a:off x="147866" y="1099010"/>
            <a:ext cx="7629513" cy="513160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magine 13" descr="Immagine che contiene ingranaggio&#10;&#10;Descrizione generata automaticamente">
            <a:extLst>
              <a:ext uri="{FF2B5EF4-FFF2-40B4-BE49-F238E27FC236}">
                <a16:creationId xmlns:a16="http://schemas.microsoft.com/office/drawing/2014/main" id="{CD6536F0-160B-4279-9351-05EBC3A40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58" y="5236598"/>
            <a:ext cx="1358615" cy="11686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AE8470-7ED0-4E8A-8D61-D7BC04E5448D}"/>
              </a:ext>
            </a:extLst>
          </p:cNvPr>
          <p:cNvSpPr txBox="1"/>
          <p:nvPr/>
        </p:nvSpPr>
        <p:spPr>
          <a:xfrm>
            <a:off x="242444" y="1151192"/>
            <a:ext cx="74502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L'informatizzazione dei processi aziendali, la produzione sempre più automatizzata ed interconnessa e l'arrivo dell’Internet of </a:t>
            </a:r>
            <a:r>
              <a:rPr lang="it-IT" sz="2000" dirty="0" err="1">
                <a:solidFill>
                  <a:schemeClr val="bg1"/>
                </a:solidFill>
              </a:rPr>
              <a:t>Things</a:t>
            </a:r>
            <a:r>
              <a:rPr lang="it-IT" sz="2000" dirty="0">
                <a:solidFill>
                  <a:schemeClr val="bg1"/>
                </a:solidFill>
              </a:rPr>
              <a:t> nelle fabbriche ha sancito l’inizio della quarta rivoluzione industriale da cui deriva il termine industria 4.0.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5B2B913-896F-4A18-8746-E515E52D9219}"/>
              </a:ext>
            </a:extLst>
          </p:cNvPr>
          <p:cNvSpPr/>
          <p:nvPr/>
        </p:nvSpPr>
        <p:spPr>
          <a:xfrm>
            <a:off x="242444" y="2787736"/>
            <a:ext cx="74502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Grandi opportunità e profonde trasformazioni, date dall’intreccio di scienza e tecnologia, definiscono lo scenario di riferimento per la quarta rivoluzione industriale, affascinante e foriero di sfide non solo per il mondo industriale ma per la società intera.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7F0D01-B20F-4802-8683-BE37C9747C11}"/>
              </a:ext>
            </a:extLst>
          </p:cNvPr>
          <p:cNvSpPr txBox="1"/>
          <p:nvPr/>
        </p:nvSpPr>
        <p:spPr>
          <a:xfrm>
            <a:off x="242444" y="4479721"/>
            <a:ext cx="745026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Da un lato, ci sono le potenzialità di </a:t>
            </a:r>
            <a:r>
              <a:rPr lang="it-IT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efficienza </a:t>
            </a:r>
            <a:r>
              <a:rPr lang="it-IT" sz="2000" dirty="0">
                <a:solidFill>
                  <a:schemeClr val="bg1"/>
                </a:solidFill>
              </a:rPr>
              <a:t>nell’uso delle risorse e dell’energia, dall’altro la sfida di mantenere, in questo inedito ambito produttivo </a:t>
            </a:r>
            <a:r>
              <a:rPr lang="it-IT" sz="20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ruolo preminente dell’uomo</a:t>
            </a: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95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355134" y="643467"/>
            <a:ext cx="11193399" cy="55710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3618F6-2A89-4D54-94C0-1C62F817B127}"/>
              </a:ext>
            </a:extLst>
          </p:cNvPr>
          <p:cNvSpPr txBox="1"/>
          <p:nvPr/>
        </p:nvSpPr>
        <p:spPr>
          <a:xfrm>
            <a:off x="363522" y="727357"/>
            <a:ext cx="4963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La </a:t>
            </a:r>
            <a:r>
              <a:rPr lang="it-IT" dirty="0" err="1">
                <a:solidFill>
                  <a:schemeClr val="bg1"/>
                </a:solidFill>
              </a:rPr>
              <a:t>digital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transformation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</a:t>
            </a:r>
            <a:r>
              <a:rPr lang="it-IT" dirty="0">
                <a:solidFill>
                  <a:schemeClr val="bg1"/>
                </a:solidFill>
              </a:rPr>
              <a:t> solo robotica, stampanti 3D o intelligenza artificiale. </a:t>
            </a:r>
          </a:p>
          <a:p>
            <a:pPr algn="just"/>
            <a:r>
              <a:rPr lang="it-IT" dirty="0">
                <a:solidFill>
                  <a:schemeClr val="bg1"/>
                </a:solidFill>
              </a:rPr>
              <a:t>E’ 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interconnessione</a:t>
            </a:r>
            <a:r>
              <a:rPr lang="it-IT" dirty="0">
                <a:solidFill>
                  <a:schemeClr val="bg1"/>
                </a:solidFill>
              </a:rPr>
              <a:t> tra macchine e processi, 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</a:t>
            </a:r>
            <a:r>
              <a:rPr lang="it-IT" dirty="0">
                <a:solidFill>
                  <a:schemeClr val="bg1"/>
                </a:solidFill>
              </a:rPr>
              <a:t> delle informazioni lungo 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catena del valore dal fornitore al consumatore</a:t>
            </a:r>
            <a:r>
              <a:rPr lang="it-IT" dirty="0">
                <a:solidFill>
                  <a:schemeClr val="bg1"/>
                </a:solidFill>
              </a:rPr>
              <a:t>, comunicazione multidirezionale tra processi produttivi e prodotti, gestione di una quantità elevata di dati su sistemi aperti, cyber- security, big data e </a:t>
            </a:r>
            <a:r>
              <a:rPr lang="it-IT" dirty="0" err="1">
                <a:solidFill>
                  <a:schemeClr val="bg1"/>
                </a:solidFill>
              </a:rPr>
              <a:t>analytics</a:t>
            </a:r>
            <a:r>
              <a:rPr lang="it-IT" dirty="0">
                <a:solidFill>
                  <a:schemeClr val="bg1"/>
                </a:solidFill>
              </a:rPr>
              <a:t> da saper interpretare per 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ottimizzare prodotti e processi produttivi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8BC7ED-F661-47D4-B84B-D6F45D758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44" y="767919"/>
            <a:ext cx="6384022" cy="533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34C076-DB03-446C-B3E0-09F769783056}"/>
              </a:ext>
            </a:extLst>
          </p:cNvPr>
          <p:cNvSpPr txBox="1"/>
          <p:nvPr/>
        </p:nvSpPr>
        <p:spPr>
          <a:xfrm>
            <a:off x="363522" y="3991596"/>
            <a:ext cx="49634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dirty="0">
                <a:solidFill>
                  <a:schemeClr val="bg1"/>
                </a:solidFill>
              </a:rPr>
              <a:t>In sostanza, un </a:t>
            </a:r>
            <a:r>
              <a:rPr lang="it-IT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modello di business</a:t>
            </a:r>
            <a:r>
              <a:rPr lang="it-I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900" dirty="0">
                <a:solidFill>
                  <a:schemeClr val="bg1"/>
                </a:solidFill>
              </a:rPr>
              <a:t>che renda complice il consumatore finale fin dalla fase embrionale del manufatto, rafforzando l’interazione cliente-produttore e la personalizzazione del prodotto, </a:t>
            </a:r>
            <a:r>
              <a:rPr lang="it-IT" sz="1900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nuovo modo di lavorare e nuove competenze</a:t>
            </a:r>
            <a:r>
              <a:rPr lang="it-IT" sz="19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51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D27F0E-A145-499F-BD2A-5F86D41ECAAF}"/>
              </a:ext>
            </a:extLst>
          </p:cNvPr>
          <p:cNvSpPr txBox="1"/>
          <p:nvPr/>
        </p:nvSpPr>
        <p:spPr>
          <a:xfrm>
            <a:off x="961053" y="1167646"/>
            <a:ext cx="3135042" cy="4421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defTabSz="91440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Ma per </a:t>
            </a:r>
            <a:r>
              <a:rPr lang="en-US" sz="44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creare</a:t>
            </a:r>
            <a:r>
              <a:rPr lang="en-US" sz="44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nuove</a:t>
            </a:r>
            <a:r>
              <a:rPr lang="en-US" sz="44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competenze</a:t>
            </a:r>
            <a:r>
              <a:rPr lang="en-US" sz="44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, </a:t>
            </a:r>
            <a:r>
              <a:rPr lang="en-US" sz="44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bisogna</a:t>
            </a:r>
            <a:r>
              <a:rPr lang="en-US" sz="44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acquisire</a:t>
            </a:r>
            <a:r>
              <a:rPr lang="en-US" sz="44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nuove</a:t>
            </a:r>
            <a:r>
              <a:rPr lang="en-US" sz="44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400" kern="1200" cap="all" baseline="0" dirty="0" err="1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conoscenze</a:t>
            </a:r>
            <a:r>
              <a:rPr lang="en-US" sz="4400" kern="1200" cap="all" baseline="0" dirty="0">
                <a:blipFill dpi="0" rotWithShape="1">
                  <a:blip r:embed="rId2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E5DBE55-7013-460E-B5B9-16543F9A5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/>
          <a:stretch/>
        </p:blipFill>
        <p:spPr>
          <a:xfrm>
            <a:off x="4347424" y="928117"/>
            <a:ext cx="3213005" cy="49353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r="24828" b="-1"/>
          <a:stretch/>
        </p:blipFill>
        <p:spPr>
          <a:xfrm>
            <a:off x="7641771" y="83006"/>
            <a:ext cx="4452695" cy="6709122"/>
          </a:xfrm>
          <a:prstGeom prst="rect">
            <a:avLst/>
          </a:prstGeom>
        </p:spPr>
      </p:pic>
      <p:pic>
        <p:nvPicPr>
          <p:cNvPr id="7" name="Immagine 6" descr="Immagine che contiene ingranaggio&#10;&#10;Descrizione generata automaticamente">
            <a:extLst>
              <a:ext uri="{FF2B5EF4-FFF2-40B4-BE49-F238E27FC236}">
                <a16:creationId xmlns:a16="http://schemas.microsoft.com/office/drawing/2014/main" id="{DD4D9AAE-EDDB-41B5-AC9C-D75A53454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" y="83006"/>
            <a:ext cx="864724" cy="74379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3BE185-E3E5-4D42-875E-699AE8111B70}"/>
              </a:ext>
            </a:extLst>
          </p:cNvPr>
          <p:cNvSpPr txBox="1"/>
          <p:nvPr/>
        </p:nvSpPr>
        <p:spPr>
          <a:xfrm>
            <a:off x="7739487" y="196132"/>
            <a:ext cx="4241717" cy="64633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Conoscenza</a:t>
            </a:r>
            <a:r>
              <a:rPr lang="it-IT" dirty="0">
                <a:solidFill>
                  <a:schemeClr val="bg1"/>
                </a:solidFill>
              </a:rPr>
              <a:t> dei Temi legati a Industry 4.0 (dati Istat):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48% delle Aziende dichiara di conoscerli in modo adeguato;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47% in modo superficiale;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5% un livello di conoscenza nullo.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sintesi, mancano le competenze perfino per conoscere il fenomeno.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Le conoscenze attualmente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acquisiscono</a:t>
            </a:r>
            <a:r>
              <a:rPr lang="it-IT" dirty="0">
                <a:solidFill>
                  <a:schemeClr val="bg1"/>
                </a:solidFill>
              </a:rPr>
              <a:t>: 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32% con il passaparola tra colleghi / collaboratori;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29% attraverso la testimonianza di altre Aziende;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22% attraverso richieste dal mercato di riferimento;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Il 21% dal risalto mediatico.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b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Occorre Investire in Formazione</a:t>
            </a:r>
          </a:p>
        </p:txBody>
      </p:sp>
    </p:spTree>
    <p:extLst>
      <p:ext uri="{BB962C8B-B14F-4D97-AF65-F5344CB8AC3E}">
        <p14:creationId xmlns:p14="http://schemas.microsoft.com/office/powerpoint/2010/main" val="342284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B08F3E99-D03D-46DD-9375-3AA21648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625151"/>
            <a:ext cx="3854945" cy="25122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622549" y="3999320"/>
            <a:ext cx="3854945" cy="1969379"/>
          </a:xfrm>
          <a:prstGeom prst="rect">
            <a:avLst/>
          </a:prstGeom>
        </p:spPr>
      </p:pic>
      <p:pic>
        <p:nvPicPr>
          <p:cNvPr id="10" name="Immagine 9" descr="Immagine che contiene strumento scrittorio, stazionario&#10;&#10;Descrizione generata automaticamente">
            <a:extLst>
              <a:ext uri="{FF2B5EF4-FFF2-40B4-BE49-F238E27FC236}">
                <a16:creationId xmlns:a16="http://schemas.microsoft.com/office/drawing/2014/main" id="{43A7F1C3-1176-497A-81BB-71FDAD041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7" y="3748194"/>
            <a:ext cx="3887094" cy="248465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3F6CC84-DD47-4E20-ADEE-34CB96934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93" y="625151"/>
            <a:ext cx="6466457" cy="251226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0A8FB15-F87A-4266-8BE0-E5D0F23C5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91" y="3748194"/>
            <a:ext cx="6466457" cy="251226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6F47B67-9D63-4129-865D-8EB5D5573A45}"/>
              </a:ext>
            </a:extLst>
          </p:cNvPr>
          <p:cNvSpPr txBox="1"/>
          <p:nvPr/>
        </p:nvSpPr>
        <p:spPr>
          <a:xfrm>
            <a:off x="5235094" y="912145"/>
            <a:ext cx="6232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>
                <a:solidFill>
                  <a:schemeClr val="bg1"/>
                </a:solidFill>
              </a:rPr>
              <a:t>Formazione per equilibrare ed allineare le competenze agli inevitabili cambiamenti inerenti la nuova organizzazione del lavoro.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9CF8359-A42C-4B92-B684-62EC81A81157}"/>
              </a:ext>
            </a:extLst>
          </p:cNvPr>
          <p:cNvSpPr txBox="1"/>
          <p:nvPr/>
        </p:nvSpPr>
        <p:spPr>
          <a:xfrm>
            <a:off x="5235094" y="4028992"/>
            <a:ext cx="6232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chemeClr val="bg1"/>
                </a:solidFill>
              </a:rPr>
              <a:t>Investendo nell’ampliamento e nella realizzazione di nuovi skill professionali partendo dalle competenze individuali.</a:t>
            </a:r>
          </a:p>
        </p:txBody>
      </p:sp>
    </p:spTree>
    <p:extLst>
      <p:ext uri="{BB962C8B-B14F-4D97-AF65-F5344CB8AC3E}">
        <p14:creationId xmlns:p14="http://schemas.microsoft.com/office/powerpoint/2010/main" val="12967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20614E-7294-47C3-856C-304CC12C2943}"/>
              </a:ext>
            </a:extLst>
          </p:cNvPr>
          <p:cNvSpPr txBox="1"/>
          <p:nvPr/>
        </p:nvSpPr>
        <p:spPr>
          <a:xfrm>
            <a:off x="778276" y="728642"/>
            <a:ext cx="10635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</a:rPr>
              <a:t>L’Italia è l’unico paese membro del G7 nel quale la maggior parte dei lavoratori con </a:t>
            </a:r>
            <a:r>
              <a:rPr lang="it-IT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qualificazione universitaria </a:t>
            </a:r>
            <a:r>
              <a:rPr lang="it-IT" sz="2400" dirty="0">
                <a:solidFill>
                  <a:schemeClr val="bg1"/>
                </a:solidFill>
              </a:rPr>
              <a:t>o equivalente </a:t>
            </a:r>
            <a:r>
              <a:rPr lang="it-IT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impiegata </a:t>
            </a:r>
            <a:r>
              <a:rPr lang="it-IT" sz="2400" b="1" dirty="0">
                <a:solidFill>
                  <a:schemeClr val="bg1"/>
                </a:solidFill>
              </a:rPr>
              <a:t>in </a:t>
            </a:r>
            <a:r>
              <a:rPr lang="it-IT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lavori di routine</a:t>
            </a:r>
            <a:r>
              <a:rPr lang="it-IT" sz="2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(con funzioni che possono essere raggiunti seguendo una serie di regole specifiche e ben definite). 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Questo è un segno del fatto che, nel nostro paese, la </a:t>
            </a:r>
            <a:r>
              <a:rPr lang="it-IT" sz="2400" b="1" dirty="0">
                <a:solidFill>
                  <a:schemeClr val="bg1"/>
                </a:solidFill>
              </a:rPr>
              <a:t>domanda di lavoro </a:t>
            </a:r>
            <a:r>
              <a:rPr lang="it-IT" sz="2400" dirty="0">
                <a:solidFill>
                  <a:schemeClr val="bg1"/>
                </a:solidFill>
              </a:rPr>
              <a:t>ad alta qualificazione </a:t>
            </a:r>
            <a:r>
              <a:rPr lang="it-IT" sz="2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è bassa</a:t>
            </a:r>
            <a:r>
              <a:rPr lang="it-IT" sz="24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it-IT" sz="2400" dirty="0">
              <a:solidFill>
                <a:schemeClr val="bg1"/>
              </a:solidFill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Un equilibrio a bassa qualificazione significa che troppe imprese si concentrano </a:t>
            </a:r>
            <a:r>
              <a:rPr lang="it-IT" sz="2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su forme di innovazione marginale</a:t>
            </a:r>
            <a:r>
              <a:rPr lang="it-IT" sz="2400" dirty="0">
                <a:solidFill>
                  <a:schemeClr val="bg1"/>
                </a:solidFill>
              </a:rPr>
              <a:t>, che magari consentono risparmi di costo ma che nel medio termine </a:t>
            </a:r>
            <a:r>
              <a:rPr lang="it-IT" sz="2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non sono sufficienti per mantenere la competitività sui mercati</a:t>
            </a:r>
            <a:r>
              <a:rPr lang="it-IT" sz="2400" dirty="0">
                <a:solidFill>
                  <a:schemeClr val="bg1"/>
                </a:solidFill>
              </a:rPr>
              <a:t>. </a:t>
            </a: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E’ importante che gli </a:t>
            </a:r>
            <a:r>
              <a:rPr lang="it-IT" sz="2400" b="1" dirty="0">
                <a:solidFill>
                  <a:schemeClr val="bg1"/>
                </a:solidFill>
              </a:rPr>
              <a:t>investimenti in capitale umano </a:t>
            </a:r>
            <a:r>
              <a:rPr lang="it-IT" sz="2400" dirty="0">
                <a:solidFill>
                  <a:schemeClr val="bg1"/>
                </a:solidFill>
              </a:rPr>
              <a:t>vengano ricompensati in modo adeguato, per incentivare i giovani a proseguire gli studi e ad acquisire competenze utili.</a:t>
            </a:r>
          </a:p>
        </p:txBody>
      </p:sp>
    </p:spTree>
    <p:extLst>
      <p:ext uri="{BB962C8B-B14F-4D97-AF65-F5344CB8AC3E}">
        <p14:creationId xmlns:p14="http://schemas.microsoft.com/office/powerpoint/2010/main" val="276329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643467" y="643467"/>
            <a:ext cx="10905066" cy="5571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C91946-B96F-4D86-892B-A5002E51B46C}"/>
              </a:ext>
            </a:extLst>
          </p:cNvPr>
          <p:cNvSpPr txBox="1"/>
          <p:nvPr/>
        </p:nvSpPr>
        <p:spPr>
          <a:xfrm>
            <a:off x="803304" y="734936"/>
            <a:ext cx="1057969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dirty="0">
                <a:solidFill>
                  <a:schemeClr val="bg1"/>
                </a:solidFill>
              </a:rPr>
              <a:t>Se un’azione ampia di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cross </a:t>
            </a:r>
            <a:r>
              <a:rPr lang="it-IT" sz="19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fertilization</a:t>
            </a:r>
            <a:r>
              <a:rPr lang="it-I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it-IT" sz="1900" dirty="0">
                <a:solidFill>
                  <a:schemeClr val="bg1"/>
                </a:solidFill>
              </a:rPr>
              <a:t>per aumentare la consapevolezza degli imprenditori è il primo passo, diventa vitale il modo in cui la tecnologia viene plasmata dentro i processi e le relazioni all’interno dell’impresa, difficilmente standardizzabili. </a:t>
            </a:r>
          </a:p>
          <a:p>
            <a:pPr algn="just"/>
            <a:endParaRPr lang="it-IT" sz="1900" dirty="0">
              <a:solidFill>
                <a:schemeClr val="bg1"/>
              </a:solidFill>
            </a:endParaRPr>
          </a:p>
          <a:p>
            <a:pPr algn="ctr"/>
            <a:r>
              <a:rPr lang="it-IT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Nessuna tecnologia è deterministica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it-IT" sz="1900" u="sng" dirty="0">
              <a:solidFill>
                <a:schemeClr val="bg1"/>
              </a:solidFill>
            </a:endParaRPr>
          </a:p>
          <a:p>
            <a:pPr algn="just"/>
            <a:r>
              <a:rPr lang="it-IT" sz="1900" dirty="0">
                <a:solidFill>
                  <a:schemeClr val="bg1"/>
                </a:solidFill>
              </a:rPr>
              <a:t>L’Approccio Industria 4.0, in particolare, richiede un mix di competenze più articolato e una </a:t>
            </a:r>
          </a:p>
          <a:p>
            <a:pPr algn="just"/>
            <a:r>
              <a:rPr lang="it-IT" sz="1900" dirty="0">
                <a:solidFill>
                  <a:schemeClr val="bg1"/>
                </a:solidFill>
              </a:rPr>
              <a:t>forte propensione all’innovazione.</a:t>
            </a:r>
          </a:p>
          <a:p>
            <a:pPr algn="just"/>
            <a:endParaRPr lang="it-IT" sz="1900" dirty="0">
              <a:solidFill>
                <a:schemeClr val="bg1"/>
              </a:solidFill>
            </a:endParaRPr>
          </a:p>
          <a:p>
            <a:pPr algn="just"/>
            <a:r>
              <a:rPr lang="it-IT" sz="1900" dirty="0">
                <a:solidFill>
                  <a:schemeClr val="bg1"/>
                </a:solidFill>
              </a:rPr>
              <a:t>Skills di natura tecnologica si completano con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skills </a:t>
            </a:r>
            <a:r>
              <a:rPr lang="it-IT" sz="1900" dirty="0">
                <a:solidFill>
                  <a:schemeClr val="bg1"/>
                </a:solidFill>
              </a:rPr>
              <a:t>quali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pensiero critico</a:t>
            </a:r>
            <a:r>
              <a:rPr lang="it-IT" sz="1900" dirty="0">
                <a:solidFill>
                  <a:schemeClr val="bg1"/>
                </a:solidFill>
              </a:rPr>
              <a:t>,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creatività</a:t>
            </a:r>
            <a:r>
              <a:rPr lang="it-IT" sz="1900" dirty="0">
                <a:solidFill>
                  <a:schemeClr val="bg1"/>
                </a:solidFill>
              </a:rPr>
              <a:t>,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emotiva</a:t>
            </a:r>
            <a:r>
              <a:rPr lang="it-IT" sz="1900" dirty="0">
                <a:solidFill>
                  <a:schemeClr val="bg1"/>
                </a:solidFill>
              </a:rPr>
              <a:t>,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capacità di leadership </a:t>
            </a:r>
            <a:r>
              <a:rPr lang="it-IT" sz="1900" dirty="0">
                <a:solidFill>
                  <a:schemeClr val="bg1"/>
                </a:solidFill>
              </a:rPr>
              <a:t>e di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del cambiamento</a:t>
            </a:r>
            <a:r>
              <a:rPr lang="it-IT" sz="1900" dirty="0">
                <a:solidFill>
                  <a:schemeClr val="bg1"/>
                </a:solidFill>
              </a:rPr>
              <a:t>, a vantaggio di un diverso modello di business che sfrutti le tecnologia per raggiungere nuovi obiettivi o creare maggior valore. </a:t>
            </a:r>
          </a:p>
          <a:p>
            <a:endParaRPr lang="it-IT" sz="1900" dirty="0"/>
          </a:p>
          <a:p>
            <a:pPr algn="just"/>
            <a:r>
              <a:rPr lang="it-IT" sz="1900" dirty="0">
                <a:solidFill>
                  <a:schemeClr val="bg1"/>
                </a:solidFill>
              </a:rPr>
              <a:t>Certamente in un contesto produttivo così innovativo e dinamico le capacità di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it-IT" sz="19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it-IT" sz="19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apprendimento continuativo </a:t>
            </a:r>
            <a:r>
              <a:rPr lang="it-IT" sz="19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e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repentino adattamento</a:t>
            </a:r>
            <a:r>
              <a:rPr lang="it-IT" sz="1900" dirty="0">
                <a:solidFill>
                  <a:schemeClr val="bg1"/>
                </a:solidFill>
              </a:rPr>
              <a:t>, così come il saper fronteggiare con destrezza situazioni complesse e impreviste, fanno parte di quel bagaglio di </a:t>
            </a:r>
            <a:r>
              <a:rPr lang="it-IT" sz="1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meta-competenze</a:t>
            </a:r>
            <a:r>
              <a:rPr lang="it-I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900" dirty="0">
                <a:solidFill>
                  <a:schemeClr val="bg1"/>
                </a:solidFill>
              </a:rPr>
              <a:t>che fanno la differenza. </a:t>
            </a:r>
          </a:p>
        </p:txBody>
      </p:sp>
    </p:spTree>
    <p:extLst>
      <p:ext uri="{BB962C8B-B14F-4D97-AF65-F5344CB8AC3E}">
        <p14:creationId xmlns:p14="http://schemas.microsoft.com/office/powerpoint/2010/main" val="147525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2C74AC-9AB1-425B-A9D2-7F16F490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-1" b="-1"/>
          <a:stretch/>
        </p:blipFill>
        <p:spPr>
          <a:xfrm>
            <a:off x="533383" y="587229"/>
            <a:ext cx="11015149" cy="56273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C5E149-F018-478F-B6FD-3F8B34B5EFFF}"/>
              </a:ext>
            </a:extLst>
          </p:cNvPr>
          <p:cNvSpPr txBox="1"/>
          <p:nvPr/>
        </p:nvSpPr>
        <p:spPr>
          <a:xfrm>
            <a:off x="643468" y="643467"/>
            <a:ext cx="107907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</a:rPr>
              <a:t>Abbiamo un oggettivo problema di </a:t>
            </a:r>
            <a:r>
              <a:rPr lang="it-IT" sz="2400" b="1" i="1" u="sng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Skills mismatch»</a:t>
            </a:r>
            <a:r>
              <a:rPr lang="it-IT" sz="2400" i="1" dirty="0">
                <a:solidFill>
                  <a:schemeClr val="bg1"/>
                </a:solidFill>
              </a:rPr>
              <a:t>,  </a:t>
            </a:r>
            <a:r>
              <a:rPr lang="it-IT" sz="2400" dirty="0">
                <a:solidFill>
                  <a:schemeClr val="bg1"/>
                </a:solidFill>
              </a:rPr>
              <a:t>ovvero la difficoltà di reperire risorse con adeguate competenze tecnologiche, richieste dal mercato e il disallineamento della formazione didattica rispetto alle esigenze delle imprese.</a:t>
            </a:r>
          </a:p>
          <a:p>
            <a:pPr algn="just"/>
            <a:endParaRPr lang="it-IT" sz="2800" dirty="0">
              <a:solidFill>
                <a:schemeClr val="bg1"/>
              </a:solidFill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Il </a:t>
            </a:r>
            <a:r>
              <a:rPr lang="it-IT" sz="2400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mismatch</a:t>
            </a:r>
            <a:r>
              <a:rPr lang="it-IT" sz="2400" dirty="0">
                <a:solidFill>
                  <a:schemeClr val="bg1"/>
                </a:solidFill>
              </a:rPr>
              <a:t> tra domanda ed offerta di lavoro nel 2017 ha interessato 1 posto di lavoro su 5, non è solo un problema quantitativo ma soprattutto qualitativo: </a:t>
            </a:r>
          </a:p>
          <a:p>
            <a:pPr marL="714375" indent="-357188" algn="just">
              <a:buFont typeface="Arial" panose="020B0604020202020204" pitchFamily="34" charset="0"/>
              <a:buChar char="•"/>
            </a:pPr>
            <a:r>
              <a:rPr lang="it-IT" sz="2400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differenza tra le nuove competenze richieste e quelle offerte dai lavoratori.</a:t>
            </a:r>
          </a:p>
          <a:p>
            <a:pPr algn="just"/>
            <a:endParaRPr lang="it-IT" sz="2400" dirty="0">
              <a:solidFill>
                <a:schemeClr val="bg1"/>
              </a:solidFill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</a:rPr>
              <a:t>Le cause della difficoltà di reperimento sono da imputare principalmente: </a:t>
            </a:r>
          </a:p>
          <a:p>
            <a:pPr marL="714375" indent="-342900" algn="just">
              <a:buFont typeface="Arial" panose="020B0604020202020204" pitchFamily="34" charset="0"/>
              <a:buChar char="•"/>
            </a:pPr>
            <a:r>
              <a:rPr lang="it-IT" sz="2400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Alla mancanza di adeguata preparazione dei candidati (</a:t>
            </a:r>
            <a:r>
              <a:rPr lang="it-IT" sz="2400" b="1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48%</a:t>
            </a:r>
            <a:r>
              <a:rPr lang="it-IT" sz="2400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)</a:t>
            </a:r>
          </a:p>
          <a:p>
            <a:pPr marL="714375" indent="-342900" algn="just">
              <a:buFont typeface="Arial" panose="020B0604020202020204" pitchFamily="34" charset="0"/>
              <a:buChar char="•"/>
            </a:pPr>
            <a:r>
              <a:rPr lang="it-IT" sz="2400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Ad una loro carenza numerica (</a:t>
            </a:r>
            <a:r>
              <a:rPr lang="it-IT" sz="2400" b="1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42%</a:t>
            </a:r>
            <a:r>
              <a:rPr lang="it-IT" sz="2400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01549912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2423</Words>
  <Application>Microsoft Office PowerPoint</Application>
  <PresentationFormat>Widescreen</PresentationFormat>
  <Paragraphs>162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PMingLiU-ExtB</vt:lpstr>
      <vt:lpstr>Arial</vt:lpstr>
      <vt:lpstr>Bodoni MT Condensed</vt:lpstr>
      <vt:lpstr>Charlemagne Std</vt:lpstr>
      <vt:lpstr>Footlight MT Light</vt:lpstr>
      <vt:lpstr>Gabriola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sistema formativo integrato</vt:lpstr>
      <vt:lpstr>Il rilancio del settore manufatturiero della nostra provincia deve ri-partire con nuovo piano energetico, fondato sulle rinnovabili e con investimenti strutturali in tecnologie di sviluppo sostenibile, per il futuro delle nuove Generazioni.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 Provincia «Trasformatrice» a sistema con produzioni ad «Alto Valore Aggiunto» </vt:lpstr>
      <vt:lpstr>Poche ma necessarie PRIORITA’:</vt:lpstr>
      <vt:lpstr>Ma non possiamo essere «soli» se vogliamo traguardare il Cambiamento.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FEDERAZIONE ITALIANA METALMECCANICI FROSINONE</dc:creator>
  <cp:lastModifiedBy>FEDERAZIONE ITALIANA METALMECCANICI FROSINONE</cp:lastModifiedBy>
  <cp:revision>2</cp:revision>
  <dcterms:created xsi:type="dcterms:W3CDTF">2019-02-26T15:18:15Z</dcterms:created>
  <dcterms:modified xsi:type="dcterms:W3CDTF">2019-02-28T10:53:01Z</dcterms:modified>
</cp:coreProperties>
</file>