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sldIdLst>
    <p:sldId id="256" r:id="rId2"/>
    <p:sldId id="263" r:id="rId3"/>
    <p:sldId id="262" r:id="rId4"/>
    <p:sldId id="258" r:id="rId5"/>
    <p:sldId id="259" r:id="rId6"/>
    <p:sldId id="264" r:id="rId7"/>
    <p:sldId id="275" r:id="rId8"/>
    <p:sldId id="260" r:id="rId9"/>
    <p:sldId id="265" r:id="rId10"/>
    <p:sldId id="266" r:id="rId11"/>
    <p:sldId id="269" r:id="rId12"/>
    <p:sldId id="270" r:id="rId13"/>
    <p:sldId id="273" r:id="rId14"/>
    <p:sldId id="272" r:id="rId15"/>
    <p:sldId id="276" r:id="rId16"/>
    <p:sldId id="274" r:id="rId17"/>
    <p:sldId id="26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A DEL BROCCO" initials="ADB" lastIdx="1" clrIdx="0">
    <p:extLst>
      <p:ext uri="{19B8F6BF-5375-455C-9EA6-DF929625EA0E}">
        <p15:presenceInfo xmlns:p15="http://schemas.microsoft.com/office/powerpoint/2012/main" userId="475a7a7c62e1b3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3744" autoAdjust="0"/>
  </p:normalViewPr>
  <p:slideViewPr>
    <p:cSldViewPr snapToGrid="0">
      <p:cViewPr varScale="1">
        <p:scale>
          <a:sx n="73" d="100"/>
          <a:sy n="73" d="100"/>
        </p:scale>
        <p:origin x="504" y="6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684C4-43B4-4AA8-BF92-E1257CF57F77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80345-134E-48E6-9C98-EFC612C736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9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aseline="0" dirty="0" smtClean="0"/>
          </a:p>
          <a:p>
            <a:endParaRPr lang="it-IT" sz="1200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136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482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73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Tutti i processi di trasformazione</a:t>
            </a:r>
            <a:r>
              <a:rPr lang="it-IT" baseline="0" dirty="0" smtClean="0"/>
              <a:t> della canapa in materia prima sono caratterizzati da un  basso impatto ambientale in linea con i principi della green economy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579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aseline="0" dirty="0" smtClean="0">
              <a:latin typeface="Baskerville Old Face" panose="020206020805050203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Ritorno economico Derivante dall’impiego delle colture Per il </a:t>
            </a:r>
            <a:r>
              <a:rPr lang="it-IT" dirty="0" err="1" smtClean="0"/>
              <a:t>fitorimedio</a:t>
            </a:r>
            <a:r>
              <a:rPr lang="it-IT" dirty="0" smtClean="0"/>
              <a:t>: impiego di biomassa non contaminata per la produzione di materiali innovativi a basso impatto ambientale (materiali in </a:t>
            </a:r>
            <a:r>
              <a:rPr lang="it-IT" dirty="0" err="1" smtClean="0"/>
              <a:t>bioplastica</a:t>
            </a:r>
            <a:r>
              <a:rPr lang="it-IT" dirty="0" smtClean="0"/>
              <a:t> e </a:t>
            </a:r>
            <a:r>
              <a:rPr lang="it-IT" dirty="0" err="1" smtClean="0"/>
              <a:t>biocompositi</a:t>
            </a:r>
            <a:r>
              <a:rPr lang="it-IT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r>
              <a:rPr lang="it-IT" dirty="0" smtClean="0"/>
              <a:t>per i singoli territori è fondamentale riappropriarsi </a:t>
            </a:r>
          </a:p>
          <a:p>
            <a:r>
              <a:rPr lang="it-IT" dirty="0" smtClean="0"/>
              <a:t>di coltivazioni locali che mirano a produrre e </a:t>
            </a:r>
          </a:p>
          <a:p>
            <a:r>
              <a:rPr lang="it-IT" dirty="0" smtClean="0"/>
              <a:t>trasformare localmente la maggior parte dei prodotti</a:t>
            </a:r>
          </a:p>
          <a:p>
            <a:r>
              <a:rPr lang="it-IT" dirty="0" smtClean="0"/>
              <a:t>agricoli e zootecnici – economia di prossimità- basata su filiera corta,</a:t>
            </a:r>
          </a:p>
          <a:p>
            <a:r>
              <a:rPr lang="it-IT" dirty="0" smtClean="0"/>
              <a:t>qualità e sicurezza alimentare e perché no, anche sulla fondazione di marchi locali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sz="1200" baseline="0" dirty="0" smtClean="0">
              <a:latin typeface="Baskerville Old Face" panose="02020602080505020303" pitchFamily="18" charset="0"/>
            </a:endParaRPr>
          </a:p>
          <a:p>
            <a:r>
              <a:rPr lang="it-IT" sz="1200" baseline="0" dirty="0" smtClean="0">
                <a:latin typeface="Baskerville Old Face" panose="02020602080505020303" pitchFamily="18" charset="0"/>
              </a:rPr>
              <a:t>,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808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27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17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50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2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8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1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65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45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02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4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0345-134E-48E6-9C98-EFC612C7363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79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6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78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79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92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4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46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98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70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84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12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23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83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54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9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3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E04-D65F-45F5-8615-2E9633D52DA5}" type="datetimeFigureOut">
              <a:rPr lang="it-IT" smtClean="0"/>
              <a:t>24/02/2019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AAF785-9643-4346-96CB-5405BCB60A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13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hp.niehs.nih.gov/1306648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13670" y="3857508"/>
            <a:ext cx="810650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Progetto sperimentale di </a:t>
            </a:r>
            <a:r>
              <a:rPr lang="it-IT" sz="2400" dirty="0" err="1" smtClean="0"/>
              <a:t>fitorimedio</a:t>
            </a:r>
            <a:r>
              <a:rPr lang="it-IT" sz="2400" dirty="0" smtClean="0"/>
              <a:t> attraverso l’utilizzo della Canapa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15979" y="4577397"/>
            <a:ext cx="273542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Progetto di </a:t>
            </a:r>
            <a:r>
              <a:rPr lang="it-IT" dirty="0" err="1" smtClean="0"/>
              <a:t>prefattibilità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987" y="5625015"/>
            <a:ext cx="752465" cy="7524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70" y="583981"/>
            <a:ext cx="3803869" cy="285290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101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072053"/>
            <a:ext cx="4075419" cy="836428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it-IT" u="sng" dirty="0" smtClean="0"/>
              <a:t>La Canapa</a:t>
            </a:r>
            <a:endParaRPr lang="it-IT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7351" y="3174124"/>
            <a:ext cx="9065761" cy="286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Dati di letteratura sostengono che la Canapa sia tra le specie </a:t>
            </a:r>
            <a:r>
              <a:rPr lang="it-IT" dirty="0" smtClean="0"/>
              <a:t>più </a:t>
            </a:r>
            <a:r>
              <a:rPr lang="it-IT" dirty="0"/>
              <a:t>efficaci nell’ambito del processo di </a:t>
            </a:r>
            <a:r>
              <a:rPr lang="it-IT" dirty="0" smtClean="0"/>
              <a:t>bonifica</a:t>
            </a:r>
            <a:r>
              <a:rPr lang="it-IT" dirty="0" smtClean="0"/>
              <a:t>: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cresce </a:t>
            </a:r>
            <a:r>
              <a:rPr lang="it-IT" dirty="0"/>
              <a:t>nelle condizioni estreme tipiche di aree </a:t>
            </a:r>
            <a:r>
              <a:rPr lang="it-IT" dirty="0" smtClean="0"/>
              <a:t>contaminate senza l’aiuto di </a:t>
            </a:r>
            <a:r>
              <a:rPr lang="it-IT" dirty="0"/>
              <a:t>diserbanti e/o </a:t>
            </a:r>
            <a:r>
              <a:rPr lang="it-IT" dirty="0" smtClean="0"/>
              <a:t>pesticidi, rigenera i terreni;</a:t>
            </a:r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 degrada </a:t>
            </a:r>
            <a:r>
              <a:rPr lang="it-IT" dirty="0"/>
              <a:t>nel </a:t>
            </a:r>
            <a:r>
              <a:rPr lang="it-IT" dirty="0" smtClean="0"/>
              <a:t>suolo, assorbe </a:t>
            </a:r>
            <a:r>
              <a:rPr lang="it-IT" dirty="0"/>
              <a:t>ed </a:t>
            </a:r>
            <a:r>
              <a:rPr lang="it-IT" dirty="0" smtClean="0"/>
              <a:t>accumula </a:t>
            </a:r>
            <a:r>
              <a:rPr lang="it-IT" dirty="0"/>
              <a:t>nei propri </a:t>
            </a:r>
            <a:r>
              <a:rPr lang="it-IT" dirty="0" smtClean="0"/>
              <a:t>tessuti </a:t>
            </a:r>
            <a:r>
              <a:rPr lang="it-IT" dirty="0"/>
              <a:t>sostanze </a:t>
            </a:r>
            <a:r>
              <a:rPr lang="it-IT" dirty="0" smtClean="0"/>
              <a:t>inquinanti;</a:t>
            </a:r>
          </a:p>
          <a:p>
            <a:r>
              <a:rPr lang="it-IT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produce </a:t>
            </a:r>
            <a:r>
              <a:rPr lang="it-IT" dirty="0"/>
              <a:t>una notevole quantità di </a:t>
            </a:r>
            <a:r>
              <a:rPr lang="it-IT" u="sng" dirty="0">
                <a:solidFill>
                  <a:srgbClr val="FF0000"/>
                </a:solidFill>
              </a:rPr>
              <a:t>biomassa</a:t>
            </a:r>
            <a:r>
              <a:rPr lang="it-IT" dirty="0"/>
              <a:t> utilizzabile in altri </a:t>
            </a:r>
            <a:r>
              <a:rPr lang="it-IT" dirty="0" smtClean="0"/>
              <a:t>ambiti.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011" y="5633567"/>
            <a:ext cx="1084662" cy="10846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6061" r="7261" b="32794"/>
          <a:stretch/>
        </p:blipFill>
        <p:spPr>
          <a:xfrm>
            <a:off x="5253505" y="774892"/>
            <a:ext cx="2279383" cy="200769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882761" y="580191"/>
            <a:ext cx="24836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fitorimedio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una pratica di </a:t>
            </a:r>
            <a:r>
              <a:rPr lang="it-I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disimpatto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ambientale che sfrutta la capacità delle specie vegetali di ripulire il terreno da vari tipi di inquinanti.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Rappresenta una valida alternativa ai sistemi di depurazione e di bonifica convenzionali, grazie ai costi relativamente bassi, al ridotto impatto ambientale e alle numerose potenzialità di utilizzo delle biomasse prodotte.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8" y="3035959"/>
            <a:ext cx="5985165" cy="30022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933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20416" y="1429411"/>
            <a:ext cx="956219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 è stata selezionata la specie vegetale di </a:t>
            </a:r>
            <a:r>
              <a:rPr lang="it-IT" u="sng" dirty="0" smtClean="0">
                <a:solidFill>
                  <a:srgbClr val="FF0000"/>
                </a:solidFill>
              </a:rPr>
              <a:t>Cannabis sativa</a:t>
            </a:r>
            <a:r>
              <a:rPr lang="it-IT" dirty="0" smtClean="0"/>
              <a:t>, varietà Futura 75, per il suo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Grande apparato radicale e la sua capacità di assorbire gli inquinanti dal terreno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 utilizzato un </a:t>
            </a:r>
            <a:r>
              <a:rPr lang="it-IT" dirty="0"/>
              <a:t>substrato </a:t>
            </a:r>
            <a:r>
              <a:rPr lang="it-IT" dirty="0" smtClean="0"/>
              <a:t>attivo costituito </a:t>
            </a:r>
            <a:r>
              <a:rPr lang="it-IT" dirty="0"/>
              <a:t>per l'80% da </a:t>
            </a:r>
            <a:r>
              <a:rPr lang="it-IT" dirty="0" smtClean="0"/>
              <a:t>potatura verde</a:t>
            </a:r>
            <a:r>
              <a:rPr lang="it-IT" dirty="0"/>
              <a:t>, il 17% di fibra di castagno e il 3% di </a:t>
            </a:r>
            <a:r>
              <a:rPr lang="it-IT" dirty="0" smtClean="0"/>
              <a:t>composti bioattivi </a:t>
            </a:r>
            <a:r>
              <a:rPr lang="it-IT" dirty="0"/>
              <a:t>naturali, principalmente tannini </a:t>
            </a:r>
            <a:r>
              <a:rPr lang="it-IT" dirty="0" smtClean="0"/>
              <a:t>idrolizzabili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   ( per il quale sono stati ottenuti i migliori </a:t>
            </a:r>
            <a:r>
              <a:rPr lang="it-IT" dirty="0" err="1" smtClean="0"/>
              <a:t>risultatidi</a:t>
            </a:r>
            <a:r>
              <a:rPr lang="it-IT" dirty="0" smtClean="0"/>
              <a:t> efficacia)</a:t>
            </a:r>
            <a:endParaRPr lang="it-IT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La </a:t>
            </a:r>
            <a:r>
              <a:rPr lang="it-IT" dirty="0"/>
              <a:t>sperimentazione ha previsto la </a:t>
            </a:r>
            <a:r>
              <a:rPr lang="it-IT" dirty="0" smtClean="0"/>
              <a:t>messa </a:t>
            </a:r>
            <a:r>
              <a:rPr lang="it-IT" dirty="0"/>
              <a:t>in coltura di circa </a:t>
            </a:r>
            <a:r>
              <a:rPr lang="it-IT" u="sng" dirty="0">
                <a:solidFill>
                  <a:srgbClr val="FF0000"/>
                </a:solidFill>
              </a:rPr>
              <a:t>2.000 </a:t>
            </a:r>
            <a:endParaRPr lang="it-IT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u="sng" dirty="0" smtClean="0">
                <a:solidFill>
                  <a:srgbClr val="FF0000"/>
                </a:solidFill>
              </a:rPr>
              <a:t>piante</a:t>
            </a:r>
            <a:r>
              <a:rPr lang="it-IT" dirty="0" smtClean="0"/>
              <a:t> </a:t>
            </a:r>
            <a:r>
              <a:rPr lang="it-IT" u="sng" dirty="0">
                <a:solidFill>
                  <a:srgbClr val="FF0000"/>
                </a:solidFill>
              </a:rPr>
              <a:t>di canapa </a:t>
            </a:r>
            <a:r>
              <a:rPr lang="it-IT" dirty="0"/>
              <a:t>in due </a:t>
            </a:r>
            <a:r>
              <a:rPr lang="it-IT" dirty="0" smtClean="0"/>
              <a:t> diverse </a:t>
            </a:r>
            <a:r>
              <a:rPr lang="it-IT" dirty="0"/>
              <a:t>aree territoriali</a:t>
            </a:r>
            <a:r>
              <a:rPr lang="it-IT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sia </a:t>
            </a:r>
            <a:r>
              <a:rPr lang="it-IT" dirty="0"/>
              <a:t>in vaso che in campo, </a:t>
            </a:r>
            <a:r>
              <a:rPr lang="it-IT" dirty="0" smtClean="0"/>
              <a:t>in condizioni </a:t>
            </a:r>
            <a:r>
              <a:rPr lang="it-IT" dirty="0"/>
              <a:t>diverse di terreno, 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(contaminato </a:t>
            </a:r>
            <a:r>
              <a:rPr lang="it-IT" dirty="0"/>
              <a:t>e </a:t>
            </a:r>
            <a:r>
              <a:rPr lang="it-IT" dirty="0" smtClean="0"/>
              <a:t>non), </a:t>
            </a:r>
            <a:r>
              <a:rPr lang="it-IT" dirty="0" smtClean="0"/>
              <a:t>per successiva </a:t>
            </a:r>
            <a:r>
              <a:rPr lang="it-IT" dirty="0"/>
              <a:t>comparazione dei risultati</a:t>
            </a:r>
            <a:r>
              <a:rPr lang="it-IT" dirty="0" smtClean="0"/>
              <a:t>.</a:t>
            </a:r>
          </a:p>
          <a:p>
            <a:pPr>
              <a:lnSpc>
                <a:spcPct val="150000"/>
              </a:lnSpc>
            </a:pP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7" b="18237"/>
          <a:stretch/>
        </p:blipFill>
        <p:spPr>
          <a:xfrm>
            <a:off x="7814929" y="3791591"/>
            <a:ext cx="2137145" cy="30664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93" y="4088712"/>
            <a:ext cx="2025945" cy="27012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030819" y="3062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8373" y="1265696"/>
            <a:ext cx="50499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Test </a:t>
            </a:r>
            <a:r>
              <a:rPr lang="it-IT" b="1" dirty="0">
                <a:solidFill>
                  <a:schemeClr val="accent2"/>
                </a:solidFill>
              </a:rPr>
              <a:t>preliminari di </a:t>
            </a:r>
            <a:r>
              <a:rPr lang="it-IT" b="1" dirty="0" err="1" smtClean="0">
                <a:solidFill>
                  <a:schemeClr val="accent2"/>
                </a:solidFill>
              </a:rPr>
              <a:t>fitorimedio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884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66892" y="1768203"/>
            <a:ext cx="39456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</a:rPr>
              <a:t>Dopo </a:t>
            </a:r>
            <a:r>
              <a:rPr lang="it-IT" b="1" u="sng" dirty="0">
                <a:solidFill>
                  <a:srgbClr val="C00000"/>
                </a:solidFill>
              </a:rPr>
              <a:t>tre mesi di trattamento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58" y="3499971"/>
            <a:ext cx="3287373" cy="184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3" b="4105"/>
          <a:stretch/>
        </p:blipFill>
        <p:spPr>
          <a:xfrm>
            <a:off x="3622175" y="4369195"/>
            <a:ext cx="2719428" cy="195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ccia in giù 14"/>
          <p:cNvSpPr/>
          <p:nvPr/>
        </p:nvSpPr>
        <p:spPr>
          <a:xfrm rot="16200000">
            <a:off x="5199119" y="1927869"/>
            <a:ext cx="361741" cy="66319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125191" y="2155940"/>
            <a:ext cx="261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</a:t>
            </a:r>
            <a:r>
              <a:rPr lang="it-IT" dirty="0" smtClean="0"/>
              <a:t>iduzione </a:t>
            </a:r>
            <a:r>
              <a:rPr lang="it-IT" dirty="0"/>
              <a:t>del </a:t>
            </a:r>
            <a:r>
              <a:rPr lang="it-IT" dirty="0">
                <a:solidFill>
                  <a:srgbClr val="C00000"/>
                </a:solidFill>
              </a:rPr>
              <a:t>30% </a:t>
            </a:r>
            <a:r>
              <a:rPr lang="it-IT" dirty="0"/>
              <a:t>della concentrazione di </a:t>
            </a:r>
            <a:endParaRPr lang="it-IT" dirty="0" smtClean="0"/>
          </a:p>
          <a:p>
            <a:pPr algn="ctr"/>
            <a:r>
              <a:rPr lang="el-GR" dirty="0" smtClean="0"/>
              <a:t>β</a:t>
            </a:r>
            <a:r>
              <a:rPr lang="it-IT" dirty="0" smtClean="0"/>
              <a:t>-</a:t>
            </a:r>
            <a:r>
              <a:rPr lang="it-IT" dirty="0" err="1" smtClean="0"/>
              <a:t>lindano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105124" y="1042777"/>
            <a:ext cx="504998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Test </a:t>
            </a:r>
            <a:r>
              <a:rPr lang="it-IT" b="1" dirty="0">
                <a:solidFill>
                  <a:schemeClr val="accent2"/>
                </a:solidFill>
              </a:rPr>
              <a:t>preliminari di </a:t>
            </a:r>
            <a:r>
              <a:rPr lang="it-IT" b="1" dirty="0" err="1" smtClean="0">
                <a:solidFill>
                  <a:schemeClr val="accent2"/>
                </a:solidFill>
              </a:rPr>
              <a:t>fitorimedio</a:t>
            </a:r>
            <a:r>
              <a:rPr lang="it-IT" b="1" dirty="0" smtClean="0">
                <a:solidFill>
                  <a:schemeClr val="accent2"/>
                </a:solidFill>
              </a:rPr>
              <a:t>: RISULTATI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1" y="2440335"/>
            <a:ext cx="2288250" cy="4068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73992" y="1439960"/>
            <a:ext cx="266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CANAPA + BIOCOMPOST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6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54719" y="4345878"/>
            <a:ext cx="950180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/>
              <a:t>F</a:t>
            </a:r>
            <a:r>
              <a:rPr lang="it-IT" dirty="0" smtClean="0"/>
              <a:t>ornisce </a:t>
            </a:r>
            <a:r>
              <a:rPr lang="it-IT" dirty="0"/>
              <a:t>innumerevoli </a:t>
            </a:r>
            <a:r>
              <a:rPr lang="it-IT" dirty="0" smtClean="0"/>
              <a:t>derivati, sostituti </a:t>
            </a:r>
            <a:r>
              <a:rPr lang="it-IT" dirty="0"/>
              <a:t>perfetti di altrettanti prodotti che vengono realizzati attualmente con elevato spreco di energia, </a:t>
            </a:r>
            <a:r>
              <a:rPr lang="it-IT" dirty="0" smtClean="0"/>
              <a:t>risorse.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Rigenera terreni e non produce scarti</a:t>
            </a:r>
            <a:endParaRPr lang="it-IT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Crea occupazione, favorisce la nascita di nuove imprese</a:t>
            </a:r>
            <a:endParaRPr lang="it-IT" dirty="0"/>
          </a:p>
        </p:txBody>
      </p:sp>
      <p:grpSp>
        <p:nvGrpSpPr>
          <p:cNvPr id="11" name="Gruppo 10"/>
          <p:cNvGrpSpPr/>
          <p:nvPr/>
        </p:nvGrpSpPr>
        <p:grpSpPr>
          <a:xfrm>
            <a:off x="387055" y="1466404"/>
            <a:ext cx="4126346" cy="2558221"/>
            <a:chOff x="351745" y="913988"/>
            <a:chExt cx="5308664" cy="333209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45" y="913988"/>
              <a:ext cx="5100962" cy="3229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ttangolo 6"/>
            <p:cNvSpPr/>
            <p:nvPr/>
          </p:nvSpPr>
          <p:spPr>
            <a:xfrm>
              <a:off x="3093218" y="3843619"/>
              <a:ext cx="2567191" cy="402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err="1"/>
                <a:t>Hemp</a:t>
              </a:r>
              <a:r>
                <a:rPr lang="it-IT" sz="1400" dirty="0"/>
                <a:t> Farm Italia</a:t>
              </a:r>
            </a:p>
          </p:txBody>
        </p:sp>
      </p:grpSp>
      <p:sp>
        <p:nvSpPr>
          <p:cNvPr id="8" name="CasellaDiTesto 7"/>
          <p:cNvSpPr txBox="1"/>
          <p:nvPr/>
        </p:nvSpPr>
        <p:spPr>
          <a:xfrm flipH="1">
            <a:off x="4513401" y="1144136"/>
            <a:ext cx="781055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Filiera della canapa come esempio di economia sostenibile </a:t>
            </a:r>
            <a:endParaRPr lang="it-IT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76403" y="4033097"/>
            <a:ext cx="529395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Il grande potenziale della </a:t>
            </a:r>
            <a:r>
              <a:rPr lang="it-IT" dirty="0">
                <a:solidFill>
                  <a:srgbClr val="00B050"/>
                </a:solidFill>
              </a:rPr>
              <a:t>filiera della </a:t>
            </a:r>
            <a:r>
              <a:rPr lang="it-IT" b="1" u="sng" dirty="0" smtClean="0">
                <a:solidFill>
                  <a:srgbClr val="00B050"/>
                </a:solidFill>
              </a:rPr>
              <a:t>CANAPA: </a:t>
            </a:r>
            <a:r>
              <a:rPr lang="it-IT" u="sng" dirty="0" smtClean="0">
                <a:solidFill>
                  <a:srgbClr val="00B050"/>
                </a:solidFill>
              </a:rPr>
              <a:t> </a:t>
            </a:r>
            <a:endParaRPr lang="it-IT" u="sng" dirty="0">
              <a:solidFill>
                <a:srgbClr val="00B050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CasellaDiTesto 8"/>
          <p:cNvSpPr txBox="1"/>
          <p:nvPr/>
        </p:nvSpPr>
        <p:spPr>
          <a:xfrm>
            <a:off x="4759052" y="1561573"/>
            <a:ext cx="70104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drammatica situazione ambientale causata dall’attuale sistema di produzione ha spinto l’UE a fornire delle raccomandazioni per lo sviluppo di nuovi sistemi di produzione basati sul principio di </a:t>
            </a:r>
            <a:r>
              <a:rPr lang="it-IT" u="sng" dirty="0" smtClean="0">
                <a:solidFill>
                  <a:srgbClr val="FF0000"/>
                </a:solidFill>
              </a:rPr>
              <a:t>sostenibilità</a:t>
            </a:r>
            <a:endParaRPr lang="it-IT" u="sng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840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860464" y="955031"/>
            <a:ext cx="876397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Canapa: una risorsa sostenibile per il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futuro in linea con la green economy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7" name="Rettangolo con angoli arrotondati in diagonale 6"/>
          <p:cNvSpPr/>
          <p:nvPr/>
        </p:nvSpPr>
        <p:spPr>
          <a:xfrm>
            <a:off x="659218" y="2806993"/>
            <a:ext cx="3912781" cy="18911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La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misura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16.2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del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PSR Lazio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prevede lo sviluppo </a:t>
            </a:r>
            <a:r>
              <a:rPr lang="it-IT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di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una filiera corta </a:t>
            </a:r>
            <a:r>
              <a:rPr lang="it-IT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per il riutilizzo delle </a:t>
            </a:r>
            <a:r>
              <a:rPr lang="it-IT" sz="2000" b="1" dirty="0">
                <a:solidFill>
                  <a:schemeClr val="accent5"/>
                </a:solidFill>
                <a:latin typeface="Baskerville Old Face" panose="02020602080505020303" pitchFamily="18" charset="0"/>
              </a:rPr>
              <a:t>biomasse</a:t>
            </a:r>
            <a:r>
              <a:rPr lang="it-IT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non contaminate, prodotte </a:t>
            </a:r>
            <a:r>
              <a:rPr lang="it-IT" sz="2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durante il processo di </a:t>
            </a:r>
            <a:r>
              <a:rPr lang="it-IT" sz="2000" dirty="0" err="1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fitorimedio</a:t>
            </a:r>
            <a:r>
              <a:rPr lang="it-IT" sz="2000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, per incentivare:</a:t>
            </a:r>
            <a:endParaRPr lang="it-IT" sz="2000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70911" y="2280852"/>
            <a:ext cx="548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 smtClean="0">
                <a:latin typeface="Baskerville Old Face" panose="02020602080505020303" pitchFamily="18" charset="0"/>
              </a:rPr>
              <a:t> recupero ed il </a:t>
            </a:r>
            <a:r>
              <a:rPr lang="it-IT" dirty="0">
                <a:latin typeface="Baskerville Old Face" panose="02020602080505020303" pitchFamily="18" charset="0"/>
              </a:rPr>
              <a:t>risanamento ambientale partendo dal </a:t>
            </a:r>
            <a:r>
              <a:rPr lang="it-IT" dirty="0" smtClean="0">
                <a:latin typeface="Baskerville Old Face" panose="02020602080505020303" pitchFamily="18" charset="0"/>
              </a:rPr>
              <a:t>suolo; </a:t>
            </a:r>
            <a:endParaRPr lang="it-IT" dirty="0">
              <a:latin typeface="Baskerville Old Face" panose="02020602080505020303" pitchFamily="18" charset="0"/>
            </a:endParaRP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23923" y="2999059"/>
            <a:ext cx="642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 smtClean="0">
                <a:latin typeface="Baskerville Old Face" panose="02020602080505020303" pitchFamily="18" charset="0"/>
              </a:rPr>
              <a:t> la </a:t>
            </a:r>
            <a:r>
              <a:rPr lang="it-IT" dirty="0">
                <a:latin typeface="Baskerville Old Face" panose="02020602080505020303" pitchFamily="18" charset="0"/>
              </a:rPr>
              <a:t>ripresa delle coltivazioni autoctone </a:t>
            </a:r>
            <a:r>
              <a:rPr lang="it-IT" dirty="0" smtClean="0">
                <a:latin typeface="Baskerville Old Face" panose="02020602080505020303" pitchFamily="18" charset="0"/>
              </a:rPr>
              <a:t>(economia di prossimità) nel </a:t>
            </a:r>
            <a:r>
              <a:rPr lang="it-IT" dirty="0">
                <a:latin typeface="Baskerville Old Face" panose="02020602080505020303" pitchFamily="18" charset="0"/>
              </a:rPr>
              <a:t>rispetto dell’ ambiente e della salute </a:t>
            </a:r>
            <a:r>
              <a:rPr lang="it-IT" dirty="0" smtClean="0">
                <a:latin typeface="Baskerville Old Face" panose="02020602080505020303" pitchFamily="18" charset="0"/>
              </a:rPr>
              <a:t>dell’uomo. 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4992412" y="3942932"/>
            <a:ext cx="609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1600" dirty="0"/>
              <a:t>Ritorno economico </a:t>
            </a:r>
            <a:r>
              <a:rPr lang="it-IT" sz="1600" dirty="0" smtClean="0"/>
              <a:t>derivante dall’impiego di </a:t>
            </a:r>
            <a:r>
              <a:rPr lang="it-IT" sz="1600" dirty="0"/>
              <a:t>biomassa </a:t>
            </a:r>
            <a:r>
              <a:rPr lang="it-IT" sz="1600" dirty="0" smtClean="0"/>
              <a:t>per </a:t>
            </a:r>
            <a:r>
              <a:rPr lang="it-IT" sz="1600" dirty="0"/>
              <a:t>la produzione di materiali innovativi a basso impatto ambientale (materiali in </a:t>
            </a:r>
            <a:r>
              <a:rPr lang="it-IT" sz="1600" dirty="0" err="1"/>
              <a:t>bioplastica</a:t>
            </a:r>
            <a:r>
              <a:rPr lang="it-IT" sz="1600" dirty="0"/>
              <a:t> e </a:t>
            </a:r>
            <a:r>
              <a:rPr lang="it-IT" sz="1600" dirty="0" err="1"/>
              <a:t>biocompositi</a:t>
            </a:r>
            <a:r>
              <a:rPr lang="it-IT" dirty="0"/>
              <a:t>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327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2473" y="1114096"/>
            <a:ext cx="687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 Sviluppo di filiere non-</a:t>
            </a:r>
            <a:r>
              <a:rPr lang="it-IT" dirty="0" err="1" smtClean="0"/>
              <a:t>food</a:t>
            </a:r>
            <a:r>
              <a:rPr lang="it-IT" dirty="0" smtClean="0"/>
              <a:t> potrebbero rappresentare una </a:t>
            </a:r>
            <a:r>
              <a:rPr lang="it-IT" u="sng" dirty="0" smtClean="0">
                <a:solidFill>
                  <a:srgbClr val="FF0000"/>
                </a:solidFill>
              </a:rPr>
              <a:t>REALE </a:t>
            </a:r>
            <a:r>
              <a:rPr lang="it-IT" dirty="0" smtClean="0"/>
              <a:t>possibilità di rinascita per il nostro territorio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8170" y="2120157"/>
            <a:ext cx="9101959" cy="132343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Dopo un lungo periodo di blocco della produzione (oltre ‘50 anni), il nostro Paese torna ad investire nella canapa industriale. </a:t>
            </a:r>
          </a:p>
          <a:p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È previsto una aumento della richiesta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mondiale di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fibre: dagli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attuali 50 milioni di tonnellate ai 130 milioni di tonnellate nel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2050, conseguentemente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al raddoppio della popolazione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(Di Candilo 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., 2003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5039709" y="3771796"/>
            <a:ext cx="289036" cy="663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1434" y="4657562"/>
            <a:ext cx="8692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Forte interesse del mondo agricolo per le colture industriali </a:t>
            </a: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(non alimentari), </a:t>
            </a:r>
            <a:r>
              <a:rPr lang="it-IT" u="sng" dirty="0">
                <a:solidFill>
                  <a:schemeClr val="accent5">
                    <a:lumMod val="75000"/>
                  </a:schemeClr>
                </a:solidFill>
              </a:rPr>
              <a:t>alternative a quelle tradizionali, sempre più eccedentarie e meno </a:t>
            </a: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</a:rPr>
              <a:t>remunerative.</a:t>
            </a:r>
            <a:endParaRPr lang="it-IT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0924" y="5633547"/>
            <a:ext cx="709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u="sng" dirty="0">
                <a:solidFill>
                  <a:srgbClr val="002060"/>
                </a:solidFill>
              </a:rPr>
              <a:t>Crescente sensibilità per le problematiche ambientali e quindi richiesta di utilizzazione di risorse </a:t>
            </a:r>
            <a:r>
              <a:rPr lang="it-IT" u="sng" dirty="0" smtClean="0">
                <a:solidFill>
                  <a:srgbClr val="002060"/>
                </a:solidFill>
              </a:rPr>
              <a:t>rinnovabili.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133489" y="1345323"/>
            <a:ext cx="2984938" cy="161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L’Italia fino agli anni ‘40 è stato il primo produttore mondiale di canapa per la qualità ed il secondo per la quantità!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9480333" y="2848306"/>
            <a:ext cx="2480440" cy="109307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1200" dirty="0">
                <a:solidFill>
                  <a:srgbClr val="7030A0"/>
                </a:solidFill>
              </a:rPr>
              <a:t>Grande potenziale, a livello internazionale, delle fibre naturali, sia per l’impiego tessile che per quelli alternativi (materiali compositi, componenti per auto, </a:t>
            </a:r>
            <a:r>
              <a:rPr lang="it-IT" sz="1200" dirty="0" err="1">
                <a:solidFill>
                  <a:srgbClr val="7030A0"/>
                </a:solidFill>
              </a:rPr>
              <a:t>bioedilizia,ecc</a:t>
            </a:r>
            <a:r>
              <a:rPr lang="it-IT" sz="1200" dirty="0">
                <a:solidFill>
                  <a:srgbClr val="7030A0"/>
                </a:solidFill>
              </a:rPr>
              <a:t>.) </a:t>
            </a:r>
            <a:endParaRPr lang="it-IT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62987" y="3564835"/>
            <a:ext cx="2587769" cy="261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Nuovo stabilimento a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</a:rPr>
              <a:t>Ragusa</a:t>
            </a:r>
            <a:r>
              <a:rPr lang="it-IT" dirty="0" smtClean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it-IT" u="sng" dirty="0" err="1" smtClean="0">
                <a:latin typeface="Arial" panose="020B0604020202020204" pitchFamily="34" charset="0"/>
              </a:rPr>
              <a:t>Canapar</a:t>
            </a:r>
            <a:r>
              <a:rPr lang="it-IT" u="sng" dirty="0" smtClean="0">
                <a:latin typeface="Arial" panose="020B0604020202020204" pitchFamily="34" charset="0"/>
              </a:rPr>
              <a:t>,  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l'impianto più grande in Italia per la produzione di </a:t>
            </a:r>
            <a:r>
              <a:rPr lang="it-IT" u="sng" dirty="0">
                <a:solidFill>
                  <a:srgbClr val="333333"/>
                </a:solidFill>
                <a:latin typeface="Arial" panose="020B0604020202020204" pitchFamily="34" charset="0"/>
              </a:rPr>
              <a:t>oli essenziali 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e </a:t>
            </a:r>
            <a:r>
              <a:rPr lang="it-IT" u="sng" dirty="0">
                <a:solidFill>
                  <a:srgbClr val="333333"/>
                </a:solidFill>
                <a:latin typeface="Arial" panose="020B0604020202020204" pitchFamily="34" charset="0"/>
              </a:rPr>
              <a:t>distillati di canapa industriale 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</a:rPr>
              <a:t>per usi farmaceutici e cosmetici. 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r="2593" b="5725"/>
          <a:stretch/>
        </p:blipFill>
        <p:spPr>
          <a:xfrm>
            <a:off x="3602583" y="3079761"/>
            <a:ext cx="2123962" cy="35835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269" r="27732" b="42761"/>
          <a:stretch/>
        </p:blipFill>
        <p:spPr>
          <a:xfrm>
            <a:off x="1183841" y="1385454"/>
            <a:ext cx="3186050" cy="13300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036299" y="1385454"/>
            <a:ext cx="29833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Azienda Siciliana</a:t>
            </a:r>
            <a:r>
              <a:rPr lang="it-IT" sz="1200" dirty="0" smtClean="0"/>
              <a:t>, produce olio</a:t>
            </a:r>
          </a:p>
          <a:p>
            <a:r>
              <a:rPr lang="it-IT" sz="1200" dirty="0" smtClean="0"/>
              <a:t> di canapa da Futura 75.</a:t>
            </a:r>
          </a:p>
          <a:p>
            <a:r>
              <a:rPr lang="it-IT" sz="1200" dirty="0" smtClean="0"/>
              <a:t>Resa: da un ettaro circa si ottengono </a:t>
            </a:r>
          </a:p>
          <a:p>
            <a:r>
              <a:rPr lang="it-IT" sz="1200" dirty="0" smtClean="0"/>
              <a:t>400kg di semi equivalenti a 80 lt di olio</a:t>
            </a:r>
          </a:p>
          <a:p>
            <a:r>
              <a:rPr lang="it-IT" sz="1200" dirty="0" smtClean="0"/>
              <a:t>Di canapa venduto a 45-60 euro/lt</a:t>
            </a:r>
          </a:p>
          <a:p>
            <a:endParaRPr lang="it-IT" sz="1200" dirty="0"/>
          </a:p>
        </p:txBody>
      </p:sp>
      <p:sp>
        <p:nvSpPr>
          <p:cNvPr id="11" name="Rettangolo 10"/>
          <p:cNvSpPr/>
          <p:nvPr/>
        </p:nvSpPr>
        <p:spPr>
          <a:xfrm rot="5400000">
            <a:off x="4646343" y="4519743"/>
            <a:ext cx="2385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Open Sans"/>
              </a:rPr>
              <a:t>Azienda Veneta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713845" y="3438437"/>
            <a:ext cx="26147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South </a:t>
            </a:r>
            <a:r>
              <a:rPr lang="it-IT" b="1" dirty="0" err="1"/>
              <a:t>Hemp</a:t>
            </a:r>
            <a:r>
              <a:rPr lang="it-IT" b="1" dirty="0"/>
              <a:t> Tecno s.r.l. rappresenta il primo impianto per la trasformazione primaria delle paglie di canapa (Cannabis sativa L.) del sud Italia. Situata a Crispiano (TA),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2" y="3032232"/>
            <a:ext cx="2531653" cy="251238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73498" y="1126923"/>
            <a:ext cx="5575054" cy="535531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L’attività produttiva </a:t>
            </a:r>
            <a:r>
              <a:rPr lang="it-IT" dirty="0" smtClean="0"/>
              <a:t>dell’azienda </a:t>
            </a:r>
            <a:r>
              <a:rPr lang="it-IT" dirty="0"/>
              <a:t>South </a:t>
            </a:r>
            <a:r>
              <a:rPr lang="it-IT" dirty="0" err="1"/>
              <a:t>Hemp</a:t>
            </a:r>
            <a:r>
              <a:rPr lang="it-IT" dirty="0"/>
              <a:t> Tecno s.r.l. </a:t>
            </a:r>
            <a:r>
              <a:rPr lang="it-IT" dirty="0" smtClean="0"/>
              <a:t> consiste </a:t>
            </a:r>
            <a:r>
              <a:rPr lang="it-IT" dirty="0"/>
              <a:t>nella lavorazione delle </a:t>
            </a:r>
            <a:r>
              <a:rPr lang="it-IT" b="1" dirty="0"/>
              <a:t>paglie di canapa</a:t>
            </a:r>
            <a:r>
              <a:rPr lang="it-IT" dirty="0"/>
              <a:t> raccolte dalle filiere per essere trasformate nelle due parti costituenti: il </a:t>
            </a:r>
            <a:r>
              <a:rPr lang="it-IT" b="1" dirty="0"/>
              <a:t>canapulo </a:t>
            </a:r>
            <a:r>
              <a:rPr lang="it-IT" dirty="0"/>
              <a:t>(parte interna legnosa) e la </a:t>
            </a:r>
            <a:r>
              <a:rPr lang="it-IT" b="1" dirty="0"/>
              <a:t>fibra tecnica</a:t>
            </a:r>
            <a:r>
              <a:rPr lang="it-IT" dirty="0"/>
              <a:t> (corta) che verranno impiegate per diverse applicazioni industriali.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South </a:t>
            </a:r>
            <a:r>
              <a:rPr lang="it-IT" dirty="0" err="1"/>
              <a:t>Hemp</a:t>
            </a:r>
            <a:r>
              <a:rPr lang="it-IT" dirty="0"/>
              <a:t> ha sviluppato una </a:t>
            </a:r>
            <a:r>
              <a:rPr lang="it-IT" b="1" dirty="0"/>
              <a:t>rete </a:t>
            </a:r>
            <a:r>
              <a:rPr lang="it-IT" b="1" dirty="0" smtClean="0"/>
              <a:t>commerciale </a:t>
            </a:r>
            <a:r>
              <a:rPr lang="it-IT" dirty="0" smtClean="0"/>
              <a:t>composta </a:t>
            </a:r>
            <a:r>
              <a:rPr lang="it-IT" dirty="0"/>
              <a:t>da </a:t>
            </a:r>
            <a:r>
              <a:rPr lang="it-IT" b="1" dirty="0"/>
              <a:t>produttori locali diffusi in tutta Italia.</a:t>
            </a:r>
            <a:r>
              <a:rPr lang="it-IT" dirty="0"/>
              <a:t> 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Dal </a:t>
            </a:r>
            <a:r>
              <a:rPr lang="it-IT" dirty="0"/>
              <a:t>2018 </a:t>
            </a:r>
            <a:r>
              <a:rPr lang="it-IT" dirty="0" smtClean="0"/>
              <a:t>stanno creando un </a:t>
            </a:r>
            <a:r>
              <a:rPr lang="it-IT" dirty="0"/>
              <a:t>marchio </a:t>
            </a:r>
            <a:r>
              <a:rPr lang="it-IT" b="1" dirty="0"/>
              <a:t>Made in </a:t>
            </a:r>
            <a:r>
              <a:rPr lang="it-IT" b="1" dirty="0" err="1"/>
              <a:t>Italy</a:t>
            </a:r>
            <a:r>
              <a:rPr lang="it-IT" dirty="0"/>
              <a:t> da </a:t>
            </a:r>
            <a:r>
              <a:rPr lang="it-IT" b="1" dirty="0"/>
              <a:t>esportare all'ingrosso</a:t>
            </a:r>
            <a:r>
              <a:rPr lang="it-IT" dirty="0"/>
              <a:t>, creando valore in Italia e fornendo </a:t>
            </a:r>
            <a:r>
              <a:rPr lang="it-IT" b="1" dirty="0"/>
              <a:t>prodotti di alta </a:t>
            </a:r>
            <a:r>
              <a:rPr lang="it-IT" b="1" dirty="0" err="1"/>
              <a:t>qualitàall'estero</a:t>
            </a:r>
            <a:r>
              <a:rPr lang="it-IT" b="1" dirty="0"/>
              <a:t>. </a:t>
            </a:r>
            <a:r>
              <a:rPr lang="it-IT" dirty="0" smtClean="0"/>
              <a:t>Hanno </a:t>
            </a:r>
            <a:r>
              <a:rPr lang="it-IT" dirty="0"/>
              <a:t>raggiunto </a:t>
            </a:r>
            <a:r>
              <a:rPr lang="it-IT" b="1" dirty="0"/>
              <a:t>300 prodotti</a:t>
            </a:r>
            <a:r>
              <a:rPr lang="it-IT" dirty="0"/>
              <a:t> </a:t>
            </a:r>
            <a:r>
              <a:rPr lang="it-IT" b="1" dirty="0"/>
              <a:t>a base di canapa</a:t>
            </a:r>
            <a:r>
              <a:rPr lang="it-IT" b="1" dirty="0" smtClean="0"/>
              <a:t>: </a:t>
            </a:r>
            <a:r>
              <a:rPr lang="it-IT" b="1" dirty="0"/>
              <a:t>semi, farina, olio, pasta, biscotti, </a:t>
            </a:r>
            <a:r>
              <a:rPr lang="it-IT" b="1" dirty="0" err="1"/>
              <a:t>snack,dolci</a:t>
            </a:r>
            <a:r>
              <a:rPr lang="it-IT" b="1" dirty="0"/>
              <a:t>, cosmetici, creme, saponi, CBD, caffè, caffè, thè e cioccolato</a:t>
            </a:r>
            <a:r>
              <a:rPr lang="it-IT" b="1" dirty="0" smtClean="0"/>
              <a:t>!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41" y="4053896"/>
            <a:ext cx="1999855" cy="199985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409191" y="5827162"/>
            <a:ext cx="3101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South </a:t>
            </a:r>
            <a:r>
              <a:rPr lang="it-IT" sz="1200" dirty="0" err="1"/>
              <a:t>Hemp</a:t>
            </a:r>
            <a:r>
              <a:rPr lang="it-IT" sz="1200" dirty="0"/>
              <a:t> Tecno s.r.l.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460828" y="914400"/>
            <a:ext cx="2606566" cy="1200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Alcune delle AZIENDE ITALIANE impegnate </a:t>
            </a:r>
            <a:r>
              <a:rPr lang="it-IT" dirty="0"/>
              <a:t>nella trasformazione della Canapa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490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73" y="1856456"/>
            <a:ext cx="1382232" cy="2457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15" b="32683"/>
          <a:stretch/>
        </p:blipFill>
        <p:spPr>
          <a:xfrm>
            <a:off x="928452" y="1275307"/>
            <a:ext cx="2688103" cy="3101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18" y="1315063"/>
            <a:ext cx="2339055" cy="3101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ttangolo 3"/>
          <p:cNvSpPr/>
          <p:nvPr/>
        </p:nvSpPr>
        <p:spPr>
          <a:xfrm>
            <a:off x="4558749" y="1065287"/>
            <a:ext cx="564542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333333"/>
                </a:solidFill>
                <a:latin typeface="Helvetica" panose="020B0604020202020204" pitchFamily="34" charset="0"/>
              </a:rPr>
              <a:t>“La misura dell’intelligenza è data dalla capacità di cambiare quando è necessario” (A. Einstein)</a:t>
            </a:r>
            <a:endParaRPr lang="it-IT" sz="20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423815" y="4902153"/>
            <a:ext cx="6316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Grazie per l’attenzione ;)</a:t>
            </a:r>
          </a:p>
          <a:p>
            <a:pPr algn="ctr"/>
            <a:endParaRPr lang="it-IT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8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72359" y="1303283"/>
            <a:ext cx="3363311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Fin dall'inizio del XX secolo, lo smaltimento e lo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stoccaggio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non corretto di rifiuti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 hanno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causato un inquinamento significativo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crescente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diverse aree del territorio italiano.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Ancora oggi, diverse aree risultano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ancora impattate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sia nel suolo che nelle acque,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come la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Valle del fiume Sacco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97" y="4016311"/>
            <a:ext cx="3031452" cy="1996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63" y="1123775"/>
            <a:ext cx="3040578" cy="20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4191" y="5550194"/>
            <a:ext cx="1084662" cy="108466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01" y="3388340"/>
            <a:ext cx="3024000" cy="194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uppo 3"/>
          <p:cNvGrpSpPr/>
          <p:nvPr/>
        </p:nvGrpSpPr>
        <p:grpSpPr>
          <a:xfrm>
            <a:off x="168348" y="84307"/>
            <a:ext cx="7724923" cy="690585"/>
            <a:chOff x="168348" y="84307"/>
            <a:chExt cx="7724923" cy="690585"/>
          </a:xfrm>
        </p:grpSpPr>
        <p:sp>
          <p:nvSpPr>
            <p:cNvPr id="8" name="CasellaDiTesto 7"/>
            <p:cNvSpPr txBox="1"/>
            <p:nvPr/>
          </p:nvSpPr>
          <p:spPr>
            <a:xfrm>
              <a:off x="168348" y="84307"/>
              <a:ext cx="772492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Progetto sperimentale di </a:t>
              </a:r>
              <a:r>
                <a:rPr lang="it-IT" dirty="0" err="1" smtClean="0"/>
                <a:t>fitorimedio</a:t>
              </a:r>
              <a:r>
                <a:rPr lang="it-IT" dirty="0" smtClean="0"/>
                <a:t> attraverso l’utilizzo della Canapa</a:t>
              </a:r>
              <a:endParaRPr lang="it-IT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70658" y="436338"/>
              <a:ext cx="2606668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Progetto di </a:t>
              </a:r>
              <a:r>
                <a:rPr lang="it-IT" sz="1600" dirty="0" err="1" smtClean="0"/>
                <a:t>prefattibilità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3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988" y="1124606"/>
            <a:ext cx="4383791" cy="3163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Tra i contaminanti impattanti il territorio della Valle</a:t>
            </a:r>
          </a:p>
          <a:p>
            <a:r>
              <a:rPr lang="it-IT" dirty="0"/>
              <a:t>del Sacco, e quindi del comune di Ceccano, si rileva</a:t>
            </a:r>
          </a:p>
          <a:p>
            <a:r>
              <a:rPr lang="it-IT" dirty="0"/>
              <a:t>la presenza del </a:t>
            </a:r>
            <a:r>
              <a:rPr lang="it-IT" dirty="0" smtClean="0"/>
              <a:t>beta-</a:t>
            </a:r>
            <a:r>
              <a:rPr lang="it-IT" dirty="0" err="1" smtClean="0"/>
              <a:t>esaclorocicloesano</a:t>
            </a:r>
            <a:r>
              <a:rPr lang="it-IT" dirty="0" smtClean="0"/>
              <a:t>, </a:t>
            </a:r>
            <a:r>
              <a:rPr lang="it-IT" dirty="0"/>
              <a:t>classificato come </a:t>
            </a:r>
          </a:p>
          <a:p>
            <a:r>
              <a:rPr lang="it-IT" dirty="0"/>
              <a:t>"moderatamente pericoloso" dall'Organizzazione</a:t>
            </a:r>
          </a:p>
          <a:p>
            <a:r>
              <a:rPr lang="it-IT" dirty="0"/>
              <a:t>Mondiale della Sanità e oggi proibito in più di 50</a:t>
            </a:r>
          </a:p>
          <a:p>
            <a:r>
              <a:rPr lang="it-IT" dirty="0"/>
              <a:t>paesi, tra cui l’Italia.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5" y="687461"/>
            <a:ext cx="1925950" cy="193441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29" y="2895679"/>
            <a:ext cx="4017672" cy="202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18" y="4282478"/>
            <a:ext cx="4549466" cy="227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168348" y="84307"/>
            <a:ext cx="7724923" cy="690585"/>
            <a:chOff x="168348" y="84307"/>
            <a:chExt cx="7724923" cy="690585"/>
          </a:xfrm>
        </p:grpSpPr>
        <p:sp>
          <p:nvSpPr>
            <p:cNvPr id="10" name="CasellaDiTesto 9"/>
            <p:cNvSpPr txBox="1"/>
            <p:nvPr/>
          </p:nvSpPr>
          <p:spPr>
            <a:xfrm>
              <a:off x="168348" y="84307"/>
              <a:ext cx="772492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Progetto sperimentale di </a:t>
              </a:r>
              <a:r>
                <a:rPr lang="it-IT" dirty="0" err="1" smtClean="0"/>
                <a:t>fitorimedio</a:t>
              </a:r>
              <a:r>
                <a:rPr lang="it-IT" dirty="0" smtClean="0"/>
                <a:t> attraverso l’utilizzo della Canapa</a:t>
              </a:r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70658" y="436338"/>
              <a:ext cx="2606668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Progetto di </a:t>
              </a:r>
              <a:r>
                <a:rPr lang="it-IT" sz="1600" dirty="0" err="1" smtClean="0"/>
                <a:t>prefattibilità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78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 flipH="1">
            <a:off x="4030809" y="1285375"/>
            <a:ext cx="64753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ysClr val="windowText" lastClr="000000"/>
                </a:solidFill>
              </a:rPr>
              <a:t>Il beta - </a:t>
            </a:r>
            <a:r>
              <a:rPr lang="it-IT" b="1" dirty="0" err="1" smtClean="0">
                <a:solidFill>
                  <a:sysClr val="windowText" lastClr="000000"/>
                </a:solidFill>
              </a:rPr>
              <a:t>esaclorocicloesano</a:t>
            </a:r>
            <a:endParaRPr lang="it-IT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993" b="27507"/>
          <a:stretch/>
        </p:blipFill>
        <p:spPr>
          <a:xfrm>
            <a:off x="786302" y="2212791"/>
            <a:ext cx="3713510" cy="22509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4848715" y="4403558"/>
            <a:ext cx="7222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Diabete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perturbazioni del pattern </a:t>
            </a:r>
            <a:r>
              <a:rPr lang="it-IT" dirty="0" smtClean="0"/>
              <a:t>lipidico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perturbazioni </a:t>
            </a:r>
            <a:r>
              <a:rPr lang="it-IT" dirty="0" smtClean="0"/>
              <a:t>funzionalità renale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perturbazioni </a:t>
            </a:r>
            <a:r>
              <a:rPr lang="it-IT" dirty="0" err="1" smtClean="0"/>
              <a:t>steroidogenesi</a:t>
            </a:r>
            <a:r>
              <a:rPr lang="it-IT" dirty="0" smtClean="0"/>
              <a:t> (ormoni sessuali </a:t>
            </a:r>
            <a:r>
              <a:rPr lang="it-IT" dirty="0" err="1" smtClean="0"/>
              <a:t>sessuali</a:t>
            </a:r>
            <a:r>
              <a:rPr lang="it-IT" dirty="0" smtClean="0"/>
              <a:t> femminili)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chiara associazione con alterazioni cognitive.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18" y="487828"/>
            <a:ext cx="1084662" cy="10846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58" y="2212791"/>
            <a:ext cx="1872779" cy="188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3614057" y="4745540"/>
            <a:ext cx="5675086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Una </a:t>
            </a:r>
            <a:r>
              <a:rPr lang="it-IT" sz="1400" dirty="0">
                <a:hlinkClick r:id="rId6"/>
              </a:rPr>
              <a:t>ricerca, pubblicata su </a:t>
            </a:r>
            <a:r>
              <a:rPr lang="it-IT" sz="1400" dirty="0" err="1">
                <a:hlinkClick r:id="rId6"/>
              </a:rPr>
              <a:t>Environmental</a:t>
            </a:r>
            <a:r>
              <a:rPr lang="it-IT" sz="1400" dirty="0">
                <a:hlinkClick r:id="rId6"/>
              </a:rPr>
              <a:t> </a:t>
            </a:r>
            <a:r>
              <a:rPr lang="it-IT" sz="1400" dirty="0" err="1">
                <a:hlinkClick r:id="rId6"/>
              </a:rPr>
              <a:t>Health</a:t>
            </a:r>
            <a:r>
              <a:rPr lang="it-IT" sz="1400" dirty="0">
                <a:hlinkClick r:id="rId6"/>
              </a:rPr>
              <a:t> </a:t>
            </a:r>
            <a:r>
              <a:rPr lang="it-IT" sz="1400" dirty="0" err="1">
                <a:hlinkClick r:id="rId6"/>
              </a:rPr>
              <a:t>Perspectives</a:t>
            </a:r>
            <a:r>
              <a:rPr lang="it-IT" sz="1400" dirty="0"/>
              <a:t>, rivista del National </a:t>
            </a:r>
            <a:r>
              <a:rPr lang="it-IT" sz="1400" dirty="0" err="1"/>
              <a:t>Institute</a:t>
            </a:r>
            <a:r>
              <a:rPr lang="it-IT" sz="1400" dirty="0"/>
              <a:t> of </a:t>
            </a:r>
            <a:r>
              <a:rPr lang="it-IT" sz="1400" dirty="0" err="1"/>
              <a:t>Environmental</a:t>
            </a:r>
            <a:r>
              <a:rPr lang="it-IT" sz="1400" dirty="0"/>
              <a:t> </a:t>
            </a:r>
            <a:r>
              <a:rPr lang="it-IT" sz="1400" dirty="0" err="1"/>
              <a:t>Health</a:t>
            </a:r>
            <a:r>
              <a:rPr lang="it-IT" sz="1400" dirty="0"/>
              <a:t> </a:t>
            </a:r>
            <a:r>
              <a:rPr lang="it-IT" sz="1400" dirty="0" err="1" smtClean="0"/>
              <a:t>Sciences</a:t>
            </a:r>
            <a:r>
              <a:rPr lang="it-IT" sz="1400" dirty="0" smtClean="0"/>
              <a:t>, </a:t>
            </a:r>
            <a:r>
              <a:rPr lang="it-IT" sz="1400" dirty="0"/>
              <a:t>ipotizza un legame tra l’utilizzo di due pesticidi </a:t>
            </a:r>
            <a:r>
              <a:rPr lang="it-IT" sz="1400" dirty="0" err="1"/>
              <a:t>organoclorurati</a:t>
            </a:r>
            <a:r>
              <a:rPr lang="it-IT" sz="1400" dirty="0"/>
              <a:t> (OCP), il b-</a:t>
            </a:r>
            <a:r>
              <a:rPr lang="it-IT" sz="1400" dirty="0" err="1"/>
              <a:t>hch</a:t>
            </a:r>
            <a:r>
              <a:rPr lang="it-IT" sz="1400" dirty="0"/>
              <a:t> e il </a:t>
            </a:r>
            <a:r>
              <a:rPr lang="it-IT" sz="1400" dirty="0" err="1"/>
              <a:t>mirex</a:t>
            </a:r>
            <a:r>
              <a:rPr lang="it-IT" sz="1400" dirty="0"/>
              <a:t>, e l’insorgenza dell’endometriosi. Pare infatti, che alcuni pesticidi abbiano delle proprietà estrogeniche e l’endometriosi è proprio considerata una malattia </a:t>
            </a:r>
            <a:r>
              <a:rPr lang="it-IT" sz="1400" dirty="0" smtClean="0"/>
              <a:t>estrogeno-dipendente</a:t>
            </a:r>
            <a:r>
              <a:rPr lang="it-IT" sz="1400" dirty="0"/>
              <a:t>.</a:t>
            </a:r>
          </a:p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74" b="84975"/>
          <a:stretch/>
        </p:blipFill>
        <p:spPr>
          <a:xfrm>
            <a:off x="495782" y="2010364"/>
            <a:ext cx="5131491" cy="98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po 9"/>
          <p:cNvGrpSpPr/>
          <p:nvPr/>
        </p:nvGrpSpPr>
        <p:grpSpPr>
          <a:xfrm>
            <a:off x="168348" y="84307"/>
            <a:ext cx="7724923" cy="690585"/>
            <a:chOff x="168348" y="84307"/>
            <a:chExt cx="7724923" cy="690585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68348" y="84307"/>
              <a:ext cx="772492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Progetto sperimentale di </a:t>
              </a:r>
              <a:r>
                <a:rPr lang="it-IT" dirty="0" err="1" smtClean="0"/>
                <a:t>fitorimedio</a:t>
              </a:r>
              <a:r>
                <a:rPr lang="it-IT" dirty="0" smtClean="0"/>
                <a:t> attraverso l’utilizzo della Canapa</a:t>
              </a:r>
              <a:endParaRPr lang="it-IT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70658" y="436338"/>
              <a:ext cx="2606668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Progetto di </a:t>
              </a:r>
              <a:r>
                <a:rPr lang="it-IT" sz="1600" dirty="0" err="1" smtClean="0"/>
                <a:t>prefattibilità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46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04878" y="811848"/>
            <a:ext cx="3939899" cy="9283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Evidenze sperimentali che mostrano il potenziale cancerogeno del β-</a:t>
            </a:r>
            <a:r>
              <a:rPr lang="it-IT" dirty="0" err="1" smtClean="0"/>
              <a:t>hch</a:t>
            </a:r>
            <a:r>
              <a:rPr lang="it-IT" dirty="0" smtClean="0"/>
              <a:t> sull’uomo sono recentissime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35" r="-4547" b="63549"/>
          <a:stretch/>
        </p:blipFill>
        <p:spPr>
          <a:xfrm>
            <a:off x="252534" y="1243062"/>
            <a:ext cx="3840245" cy="165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/>
          <p:cNvSpPr txBox="1"/>
          <p:nvPr/>
        </p:nvSpPr>
        <p:spPr>
          <a:xfrm>
            <a:off x="7307157" y="2042589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Studio</a:t>
            </a:r>
            <a:r>
              <a:rPr lang="it-IT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sull’azione del Beta-</a:t>
            </a:r>
            <a:r>
              <a:rPr lang="it-IT" b="1" dirty="0" err="1">
                <a:latin typeface="Aharoni" panose="02010803020104030203" pitchFamily="2" charset="-79"/>
                <a:cs typeface="Aharoni" panose="02010803020104030203" pitchFamily="2" charset="-79"/>
              </a:rPr>
              <a:t>Lindano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 nelle cellule </a:t>
            </a:r>
            <a:r>
              <a:rPr lang="it-IT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tumorali </a:t>
            </a:r>
            <a:r>
              <a:rPr lang="it-IT" dirty="0" smtClean="0"/>
              <a:t>– epatiche- mammella -</a:t>
            </a:r>
            <a:r>
              <a:rPr lang="it-IT" dirty="0"/>
              <a:t>prostata</a:t>
            </a:r>
          </a:p>
          <a:p>
            <a:pPr algn="ctr"/>
            <a:r>
              <a:rPr lang="it-IT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b="1" dirty="0">
                <a:latin typeface="Aharoni" panose="02010803020104030203" pitchFamily="2" charset="-79"/>
                <a:cs typeface="Aharoni" panose="02010803020104030203" pitchFamily="2" charset="-79"/>
              </a:rPr>
              <a:t>e la sua relazione con una proteina, la Stat3.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251953" y="3138898"/>
            <a:ext cx="6463066" cy="3182771"/>
            <a:chOff x="3306021" y="3446629"/>
            <a:chExt cx="6463066" cy="3085143"/>
          </a:xfrm>
        </p:grpSpPr>
        <p:sp>
          <p:nvSpPr>
            <p:cNvPr id="7" name="CasellaDiTesto 6"/>
            <p:cNvSpPr txBox="1"/>
            <p:nvPr/>
          </p:nvSpPr>
          <p:spPr>
            <a:xfrm>
              <a:off x="3320958" y="5885441"/>
              <a:ext cx="3068193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it-IT" dirty="0" smtClean="0"/>
                <a:t>Crescita cellulare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it-IT" dirty="0" smtClean="0"/>
                <a:t>Proliferazione cellulare</a:t>
              </a:r>
              <a:endParaRPr lang="it-IT" dirty="0"/>
            </a:p>
          </p:txBody>
        </p:sp>
        <p:sp>
          <p:nvSpPr>
            <p:cNvPr id="9" name="Saetta 8"/>
            <p:cNvSpPr/>
            <p:nvPr/>
          </p:nvSpPr>
          <p:spPr>
            <a:xfrm>
              <a:off x="3621747" y="3991660"/>
              <a:ext cx="617866" cy="445169"/>
            </a:xfrm>
            <a:prstGeom prst="lightningBol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4644499" y="5284906"/>
              <a:ext cx="317096" cy="55345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306021" y="3446629"/>
              <a:ext cx="1547218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Beta-</a:t>
              </a:r>
              <a:r>
                <a:rPr lang="it-IT" dirty="0" err="1" smtClean="0"/>
                <a:t>Lindano</a:t>
              </a:r>
              <a:endParaRPr lang="it-IT" dirty="0"/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4223324" y="4410320"/>
              <a:ext cx="1844040" cy="807857"/>
              <a:chOff x="2514600" y="3798875"/>
              <a:chExt cx="1844040" cy="807857"/>
            </a:xfrm>
          </p:grpSpPr>
          <p:sp>
            <p:nvSpPr>
              <p:cNvPr id="20" name="Ovale 19"/>
              <p:cNvSpPr/>
              <p:nvPr/>
            </p:nvSpPr>
            <p:spPr>
              <a:xfrm>
                <a:off x="2514600" y="3798875"/>
                <a:ext cx="1158240" cy="80785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2664596" y="3961001"/>
                <a:ext cx="1694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stat3</a:t>
                </a:r>
                <a:endParaRPr lang="it-IT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" name="CasellaDiTesto 2"/>
            <p:cNvSpPr txBox="1"/>
            <p:nvPr/>
          </p:nvSpPr>
          <p:spPr>
            <a:xfrm>
              <a:off x="7684477" y="6031525"/>
              <a:ext cx="2084610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Patologie tumorali</a:t>
              </a:r>
              <a:endParaRPr lang="it-IT" dirty="0"/>
            </a:p>
          </p:txBody>
        </p:sp>
        <p:sp>
          <p:nvSpPr>
            <p:cNvPr id="15" name="Freccia in giù 14"/>
            <p:cNvSpPr/>
            <p:nvPr/>
          </p:nvSpPr>
          <p:spPr>
            <a:xfrm rot="16200000">
              <a:off x="6871883" y="5964847"/>
              <a:ext cx="317096" cy="553452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168348" y="84307"/>
            <a:ext cx="7724923" cy="690585"/>
            <a:chOff x="168348" y="84307"/>
            <a:chExt cx="7724923" cy="690585"/>
          </a:xfrm>
        </p:grpSpPr>
        <p:sp>
          <p:nvSpPr>
            <p:cNvPr id="32" name="CasellaDiTesto 31"/>
            <p:cNvSpPr txBox="1"/>
            <p:nvPr/>
          </p:nvSpPr>
          <p:spPr>
            <a:xfrm>
              <a:off x="168348" y="84307"/>
              <a:ext cx="772492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Progetto sperimentale di </a:t>
              </a:r>
              <a:r>
                <a:rPr lang="it-IT" dirty="0" err="1" smtClean="0"/>
                <a:t>fitorimedio</a:t>
              </a:r>
              <a:r>
                <a:rPr lang="it-IT" dirty="0" smtClean="0"/>
                <a:t> attraverso l’utilizzo della Canapa</a:t>
              </a:r>
              <a:endParaRPr lang="it-IT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70658" y="436338"/>
              <a:ext cx="2606668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Progetto di </a:t>
              </a:r>
              <a:r>
                <a:rPr lang="it-IT" sz="1600" dirty="0" err="1" smtClean="0"/>
                <a:t>prefattibilità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9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87700" y="1280657"/>
            <a:ext cx="109621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team interdisciplinare del progetto in fase di </a:t>
            </a:r>
            <a:r>
              <a:rPr lang="it-IT" sz="1400" dirty="0" err="1"/>
              <a:t>prefattibilità</a:t>
            </a:r>
            <a:r>
              <a:rPr lang="it-IT" sz="1400" dirty="0"/>
              <a:t>, coinvolge, insieme al </a:t>
            </a:r>
            <a:r>
              <a:rPr lang="it-IT" sz="1400" dirty="0">
                <a:solidFill>
                  <a:srgbClr val="FF0000"/>
                </a:solidFill>
              </a:rPr>
              <a:t>Comune di Ceccano</a:t>
            </a:r>
            <a:r>
              <a:rPr lang="it-IT" sz="1400" dirty="0"/>
              <a:t>,</a:t>
            </a:r>
          </a:p>
          <a:p>
            <a:r>
              <a:rPr lang="it-IT" sz="1400" dirty="0"/>
              <a:t>le seguenti strutture</a:t>
            </a:r>
            <a:r>
              <a:rPr lang="it-IT" sz="1400" dirty="0" smtClean="0"/>
              <a:t>:</a:t>
            </a:r>
          </a:p>
          <a:p>
            <a:endParaRPr lang="it-IT" sz="1400" dirty="0"/>
          </a:p>
          <a:p>
            <a:r>
              <a:rPr lang="en-US" sz="1400" dirty="0">
                <a:solidFill>
                  <a:srgbClr val="FF0000"/>
                </a:solidFill>
              </a:rPr>
              <a:t>Cluster </a:t>
            </a:r>
            <a:r>
              <a:rPr lang="en-US" sz="1400" dirty="0" err="1">
                <a:solidFill>
                  <a:srgbClr val="FF0000"/>
                </a:solidFill>
              </a:rPr>
              <a:t>CHICo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(Cluster of Health Innovation and Community)</a:t>
            </a:r>
          </a:p>
          <a:p>
            <a:r>
              <a:rPr lang="it-IT" sz="1400" dirty="0"/>
              <a:t>Referente Scientifico del progetto Prof.ssa Annalisa Romani sezione </a:t>
            </a:r>
            <a:r>
              <a:rPr lang="it-IT" sz="1400" dirty="0" err="1"/>
              <a:t>PharmaFood</a:t>
            </a:r>
            <a:r>
              <a:rPr lang="it-IT" sz="1400" dirty="0"/>
              <a:t> </a:t>
            </a:r>
            <a:r>
              <a:rPr lang="it-IT" sz="1400" dirty="0" err="1"/>
              <a:t>CHICo</a:t>
            </a:r>
            <a:r>
              <a:rPr lang="it-IT" sz="1400" dirty="0"/>
              <a:t>; ricercatori</a:t>
            </a:r>
          </a:p>
          <a:p>
            <a:r>
              <a:rPr lang="it-IT" sz="1400" dirty="0" err="1"/>
              <a:t>CHICo</a:t>
            </a:r>
            <a:r>
              <a:rPr lang="it-IT" sz="1400" dirty="0"/>
              <a:t> dott.ssa S. Pisano, dott.sa C. Masci;</a:t>
            </a:r>
          </a:p>
          <a:p>
            <a:r>
              <a:rPr lang="it-IT" sz="1400" dirty="0"/>
              <a:t>consulenti scientifici: Centro Ricerche e Servizi per l’Innovazione </a:t>
            </a:r>
            <a:r>
              <a:rPr lang="it-IT" sz="1400" dirty="0" err="1"/>
              <a:t>TEcnologica</a:t>
            </a:r>
            <a:r>
              <a:rPr lang="it-IT" sz="1400" dirty="0"/>
              <a:t> Sostenibile</a:t>
            </a:r>
          </a:p>
          <a:p>
            <a:r>
              <a:rPr lang="it-IT" sz="1400" dirty="0">
                <a:solidFill>
                  <a:srgbClr val="FF0000"/>
                </a:solidFill>
              </a:rPr>
              <a:t>(</a:t>
            </a:r>
            <a:r>
              <a:rPr lang="it-IT" sz="1400" dirty="0" err="1">
                <a:solidFill>
                  <a:srgbClr val="FF0000"/>
                </a:solidFill>
              </a:rPr>
              <a:t>Ce.R.S.I.Te.S</a:t>
            </a:r>
            <a:r>
              <a:rPr lang="it-IT" sz="1400" dirty="0">
                <a:solidFill>
                  <a:srgbClr val="FF0000"/>
                </a:solidFill>
              </a:rPr>
              <a:t>.) </a:t>
            </a:r>
            <a:r>
              <a:rPr lang="it-IT" sz="1400" dirty="0"/>
              <a:t>dell’Università di Roma - La Sapienza, Prof. G. Bonifazi per l’analisi spettrografica su</a:t>
            </a:r>
          </a:p>
          <a:p>
            <a:r>
              <a:rPr lang="it-IT" sz="1400" dirty="0"/>
              <a:t>terreno; </a:t>
            </a:r>
            <a:r>
              <a:rPr lang="it-IT" sz="1400" dirty="0">
                <a:solidFill>
                  <a:srgbClr val="FF0000"/>
                </a:solidFill>
              </a:rPr>
              <a:t>Associazione AIQUAV</a:t>
            </a:r>
            <a:r>
              <a:rPr lang="it-IT" sz="1400" dirty="0"/>
              <a:t>, Associazione Italiana Qualità della Vita, sezione </a:t>
            </a:r>
            <a:r>
              <a:rPr lang="it-IT" sz="1400" dirty="0" err="1"/>
              <a:t>Agrifood</a:t>
            </a:r>
            <a:r>
              <a:rPr lang="it-IT" sz="1400" dirty="0"/>
              <a:t>-Economia</a:t>
            </a:r>
          </a:p>
          <a:p>
            <a:r>
              <a:rPr lang="it-IT" sz="1400" dirty="0"/>
              <a:t>Circolare, Prof.ssa F. Maggino, dott.ssa M. Ciani Scarnicci, dott. Demetrio Bova, per gli indici di</a:t>
            </a:r>
          </a:p>
          <a:p>
            <a:r>
              <a:rPr lang="it-IT" sz="1400" dirty="0"/>
              <a:t>Benessere Economico-Sociale ed Economico-Ambientale; </a:t>
            </a:r>
            <a:r>
              <a:rPr lang="it-IT" sz="1400" dirty="0">
                <a:solidFill>
                  <a:srgbClr val="FF0000"/>
                </a:solidFill>
              </a:rPr>
              <a:t>Azienda Self Garden </a:t>
            </a:r>
            <a:r>
              <a:rPr lang="it-IT" sz="1400" dirty="0" err="1">
                <a:solidFill>
                  <a:srgbClr val="FF0000"/>
                </a:solidFill>
              </a:rPr>
              <a:t>Srl</a:t>
            </a:r>
            <a:r>
              <a:rPr lang="it-IT" sz="1400" dirty="0">
                <a:solidFill>
                  <a:srgbClr val="FF0000"/>
                </a:solidFill>
              </a:rPr>
              <a:t>, </a:t>
            </a:r>
            <a:r>
              <a:rPr lang="it-IT" sz="1400" dirty="0"/>
              <a:t>responsabile dott.ssa</a:t>
            </a:r>
          </a:p>
          <a:p>
            <a:r>
              <a:rPr lang="it-IT" sz="1400" dirty="0"/>
              <a:t>T. </a:t>
            </a:r>
            <a:r>
              <a:rPr lang="it-IT" sz="1400" dirty="0" err="1"/>
              <a:t>Vona</a:t>
            </a:r>
            <a:r>
              <a:rPr lang="it-IT" sz="1400" dirty="0"/>
              <a:t> per la progettazione, prototipazione e sperimentazione di substrati attivi</a:t>
            </a:r>
          </a:p>
          <a:p>
            <a:endParaRPr lang="it-IT" sz="1400" dirty="0" smtClean="0"/>
          </a:p>
          <a:p>
            <a:r>
              <a:rPr lang="it-IT" sz="1400" dirty="0" smtClean="0"/>
              <a:t>Referente </a:t>
            </a:r>
            <a:r>
              <a:rPr lang="it-IT" sz="1400" dirty="0"/>
              <a:t>di Coordinamento territoriale: </a:t>
            </a:r>
            <a:r>
              <a:rPr lang="it-IT" sz="1400" dirty="0">
                <a:solidFill>
                  <a:srgbClr val="FF0000"/>
                </a:solidFill>
              </a:rPr>
              <a:t>Global &amp; Local,</a:t>
            </a:r>
            <a:r>
              <a:rPr lang="it-IT" sz="1400" dirty="0"/>
              <a:t> dott.ssa Lola Fernandez, supporto</a:t>
            </a:r>
          </a:p>
          <a:p>
            <a:r>
              <a:rPr lang="it-IT" sz="1400" dirty="0"/>
              <a:t>all’organizzazione degli indicatori di benessere (BES) ambientale, sociale e salute umana.</a:t>
            </a:r>
          </a:p>
          <a:p>
            <a:r>
              <a:rPr lang="it-IT" sz="1400" dirty="0">
                <a:solidFill>
                  <a:srgbClr val="FF0000"/>
                </a:solidFill>
              </a:rPr>
              <a:t>Laboratorio </a:t>
            </a:r>
            <a:r>
              <a:rPr lang="it-IT" sz="1400" dirty="0" err="1">
                <a:solidFill>
                  <a:srgbClr val="FF0000"/>
                </a:solidFill>
              </a:rPr>
              <a:t>QuMAP</a:t>
            </a:r>
            <a:r>
              <a:rPr lang="it-IT" sz="1400" dirty="0">
                <a:solidFill>
                  <a:srgbClr val="FF0000"/>
                </a:solidFill>
              </a:rPr>
              <a:t>-PIN </a:t>
            </a:r>
            <a:r>
              <a:rPr lang="it-IT" sz="1400" dirty="0"/>
              <a:t>(laboratorio Qualità delle Merci e Affidabilità di Prodotto) Polo Universitario</a:t>
            </a:r>
          </a:p>
          <a:p>
            <a:r>
              <a:rPr lang="it-IT" sz="1400" dirty="0"/>
              <a:t>Città di Prato – Università degli Studi di Firenze</a:t>
            </a:r>
          </a:p>
          <a:p>
            <a:r>
              <a:rPr lang="it-IT" sz="1400" dirty="0"/>
              <a:t>Referente Scientifico di </a:t>
            </a:r>
            <a:r>
              <a:rPr lang="it-IT" sz="1400" dirty="0" smtClean="0"/>
              <a:t>progetto </a:t>
            </a:r>
            <a:r>
              <a:rPr lang="it-IT" sz="1400" dirty="0"/>
              <a:t>Prof.ssa Annalisa Romani</a:t>
            </a:r>
            <a:r>
              <a:rPr lang="it-IT" sz="1400" dirty="0" smtClean="0"/>
              <a:t>,</a:t>
            </a:r>
          </a:p>
          <a:p>
            <a:endParaRPr lang="it-IT" sz="1400" dirty="0"/>
          </a:p>
          <a:p>
            <a:r>
              <a:rPr lang="it-IT" sz="1400" dirty="0" smtClean="0"/>
              <a:t>Laboratorio </a:t>
            </a:r>
            <a:r>
              <a:rPr lang="it-IT" sz="1400" dirty="0" err="1"/>
              <a:t>QuMAP</a:t>
            </a:r>
            <a:r>
              <a:rPr lang="it-IT" sz="1400" dirty="0"/>
              <a:t>-PIN, Prato, ricercatori </a:t>
            </a:r>
          </a:p>
          <a:p>
            <a:r>
              <a:rPr lang="it-IT" sz="1400" dirty="0"/>
              <a:t>dott.ssa C. Vita, dott.ssa P. </a:t>
            </a:r>
            <a:r>
              <a:rPr lang="it-IT" sz="1400" dirty="0" err="1"/>
              <a:t>Vignolini</a:t>
            </a:r>
            <a:r>
              <a:rPr lang="it-IT" sz="1400" dirty="0"/>
              <a:t>, consulenti </a:t>
            </a:r>
            <a:r>
              <a:rPr lang="it-IT" sz="1400" dirty="0" err="1"/>
              <a:t>QuMAP</a:t>
            </a:r>
            <a:r>
              <a:rPr lang="it-IT" sz="1400" dirty="0"/>
              <a:t>: M. F. </a:t>
            </a:r>
            <a:r>
              <a:rPr lang="it-IT" sz="1400" dirty="0" err="1"/>
              <a:t>Belcaro</a:t>
            </a:r>
            <a:r>
              <a:rPr lang="it-IT" sz="1400" dirty="0"/>
              <a:t>, dott. D. Bova;</a:t>
            </a:r>
          </a:p>
          <a:p>
            <a:r>
              <a:rPr lang="it-IT" sz="1400" dirty="0"/>
              <a:t>consulenti scientifici: Dipartimento di Scienze Agrarie e Forestali </a:t>
            </a:r>
            <a:r>
              <a:rPr lang="it-IT" sz="1400" dirty="0">
                <a:solidFill>
                  <a:srgbClr val="FF0000"/>
                </a:solidFill>
              </a:rPr>
              <a:t>(DAFNE</a:t>
            </a:r>
            <a:r>
              <a:rPr lang="it-IT" sz="1400" dirty="0"/>
              <a:t>) dell’Università degli Studi</a:t>
            </a:r>
          </a:p>
          <a:p>
            <a:r>
              <a:rPr lang="it-IT" sz="1400" dirty="0"/>
              <a:t>della Tuscia, Prof.ssa R. Bernini; Consorzio Interuniversitario </a:t>
            </a:r>
            <a:r>
              <a:rPr lang="it-IT" sz="1400" dirty="0">
                <a:solidFill>
                  <a:srgbClr val="C00000"/>
                </a:solidFill>
              </a:rPr>
              <a:t>INSTM</a:t>
            </a:r>
            <a:r>
              <a:rPr lang="it-IT" sz="1400" dirty="0"/>
              <a:t>, dott.ssa M. Campo; consulente</a:t>
            </a:r>
          </a:p>
          <a:p>
            <a:r>
              <a:rPr lang="it-IT" sz="1400" dirty="0"/>
              <a:t>tecnico Azienda </a:t>
            </a:r>
            <a:r>
              <a:rPr lang="it-IT" sz="1400" dirty="0" err="1"/>
              <a:t>Versil</a:t>
            </a:r>
            <a:r>
              <a:rPr lang="it-IT" sz="1400" dirty="0"/>
              <a:t> Green, referente dott.ssa E. </a:t>
            </a:r>
            <a:r>
              <a:rPr lang="it-IT" sz="1400" dirty="0" smtClean="0"/>
              <a:t>Giannini</a:t>
            </a:r>
          </a:p>
          <a:p>
            <a:endParaRPr lang="it-IT" sz="1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3768436" y="3884049"/>
            <a:ext cx="3537527" cy="701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279228" y="1794878"/>
            <a:ext cx="437771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040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62708" y="1387790"/>
            <a:ext cx="4332565" cy="4462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IL PROGETTO DAL TITOLO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dirty="0" smtClean="0"/>
              <a:t> </a:t>
            </a:r>
            <a:r>
              <a:rPr lang="it-IT" i="1" dirty="0" smtClean="0"/>
              <a:t>Salvaguardia della biodiversità e promozione della filiera </a:t>
            </a:r>
            <a:r>
              <a:rPr lang="it-IT" i="1" dirty="0" err="1" smtClean="0"/>
              <a:t>fitorimedio</a:t>
            </a:r>
            <a:r>
              <a:rPr lang="it-IT" i="1" dirty="0" smtClean="0"/>
              <a:t> per il rilancio della Valle del Sacco</a:t>
            </a:r>
          </a:p>
          <a:p>
            <a:pPr algn="ctr"/>
            <a:endParaRPr lang="it-IT" sz="1600" dirty="0" smtClean="0"/>
          </a:p>
          <a:p>
            <a:pPr algn="ctr"/>
            <a:r>
              <a:rPr lang="it-IT" sz="1600" dirty="0" smtClean="0"/>
              <a:t>È stato </a:t>
            </a:r>
            <a:r>
              <a:rPr lang="it-IT" sz="1600" dirty="0"/>
              <a:t>presentato nell’ambito del PSR Lazio 2014-2020, </a:t>
            </a:r>
            <a:r>
              <a:rPr lang="it-IT" sz="1600" u="sng" dirty="0" smtClean="0"/>
              <a:t>Misura </a:t>
            </a:r>
            <a:r>
              <a:rPr lang="it-IT" sz="1600" u="sng" dirty="0"/>
              <a:t>16 </a:t>
            </a:r>
            <a:r>
              <a:rPr lang="it-IT" sz="1600" dirty="0"/>
              <a:t>"Cooperazione",</a:t>
            </a:r>
          </a:p>
          <a:p>
            <a:pPr algn="ctr"/>
            <a:r>
              <a:rPr lang="it-IT" sz="1600" u="sng" dirty="0"/>
              <a:t>sottomisura 16.1 </a:t>
            </a:r>
            <a:r>
              <a:rPr lang="it-IT" sz="1600" dirty="0"/>
              <a:t>"Sostegno per la costituzione e la gestione dei Gruppi Operativi dei PEI in</a:t>
            </a:r>
          </a:p>
          <a:p>
            <a:pPr algn="ctr"/>
            <a:r>
              <a:rPr lang="it-IT" sz="1600" dirty="0"/>
              <a:t>materia di produttività e sostenibilità </a:t>
            </a:r>
            <a:r>
              <a:rPr lang="it-IT" sz="1600" dirty="0" smtClean="0"/>
              <a:t>dell'agricoltura« in </a:t>
            </a:r>
            <a:r>
              <a:rPr lang="it-IT" sz="1600" dirty="0"/>
              <a:t>cui oltre ai </a:t>
            </a:r>
            <a:r>
              <a:rPr lang="it-IT" sz="1600" dirty="0" err="1" smtClean="0"/>
              <a:t>partners</a:t>
            </a:r>
            <a:r>
              <a:rPr lang="it-IT" sz="1600" dirty="0" smtClean="0"/>
              <a:t> già </a:t>
            </a:r>
            <a:r>
              <a:rPr lang="it-IT" sz="1600" dirty="0"/>
              <a:t>citati </a:t>
            </a:r>
            <a:r>
              <a:rPr lang="it-IT" sz="1600" dirty="0" smtClean="0"/>
              <a:t>c’è</a:t>
            </a:r>
            <a:endParaRPr lang="it-IT" sz="1600" dirty="0"/>
          </a:p>
          <a:p>
            <a:pPr algn="ctr"/>
            <a:r>
              <a:rPr lang="it-IT" sz="1600" dirty="0"/>
              <a:t>anche l'IBAF-CNR (Istituto di biologia agro-ambientale e forestale</a:t>
            </a:r>
            <a:r>
              <a:rPr lang="it-IT" dirty="0"/>
              <a:t>)</a:t>
            </a:r>
          </a:p>
          <a:p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31027" y="4664770"/>
            <a:ext cx="386642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/>
                </a:solidFill>
              </a:rPr>
              <a:t>Riduzione </a:t>
            </a:r>
            <a:r>
              <a:rPr lang="it-IT" dirty="0" smtClean="0">
                <a:solidFill>
                  <a:schemeClr val="accent2"/>
                </a:solidFill>
              </a:rPr>
              <a:t>dell’inquinamento mediante processi di </a:t>
            </a:r>
            <a:r>
              <a:rPr lang="it-IT" dirty="0" err="1" smtClean="0">
                <a:solidFill>
                  <a:schemeClr val="accent2"/>
                </a:solidFill>
              </a:rPr>
              <a:t>fitorimedio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3302" y="5306493"/>
            <a:ext cx="3103418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Conversione di aree degradate della città a boschi permanenti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62116" y="4333061"/>
            <a:ext cx="2318328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Attivazione di una filiera produttiva non – </a:t>
            </a:r>
            <a:r>
              <a:rPr lang="it-IT" dirty="0" err="1">
                <a:solidFill>
                  <a:srgbClr val="FF0000"/>
                </a:solidFill>
              </a:rPr>
              <a:t>food</a:t>
            </a:r>
            <a:r>
              <a:rPr lang="it-IT" dirty="0">
                <a:solidFill>
                  <a:srgbClr val="FF0000"/>
                </a:solidFill>
              </a:rPr>
              <a:t> sulle aree agricole attualmente interdette con un ritorno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dell’offerta</a:t>
            </a:r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562708" y="1727201"/>
            <a:ext cx="4516579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204010" y="1387791"/>
            <a:ext cx="3231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 </a:t>
            </a:r>
            <a:r>
              <a:rPr lang="it-IT" u="sng" dirty="0" smtClean="0">
                <a:solidFill>
                  <a:srgbClr val="FF0000"/>
                </a:solidFill>
              </a:rPr>
              <a:t>sottomisura </a:t>
            </a:r>
            <a:r>
              <a:rPr lang="it-IT" u="sng" dirty="0">
                <a:solidFill>
                  <a:srgbClr val="FF0000"/>
                </a:solidFill>
              </a:rPr>
              <a:t>16.1</a:t>
            </a:r>
            <a:r>
              <a:rPr lang="it-IT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it-IT" dirty="0" smtClean="0"/>
              <a:t> </a:t>
            </a:r>
            <a:r>
              <a:rPr lang="it-IT" dirty="0"/>
              <a:t>finanziamento </a:t>
            </a:r>
            <a:r>
              <a:rPr lang="it-IT" dirty="0" smtClean="0"/>
              <a:t>costituzione  Gruppo Operativo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40113" y="2732688"/>
            <a:ext cx="339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u="sng" dirty="0">
                <a:solidFill>
                  <a:srgbClr val="FF0000"/>
                </a:solidFill>
              </a:rPr>
              <a:t>sottomisura </a:t>
            </a:r>
            <a:r>
              <a:rPr lang="it-IT" u="sng" dirty="0" smtClean="0">
                <a:solidFill>
                  <a:srgbClr val="FF0000"/>
                </a:solidFill>
              </a:rPr>
              <a:t>16.2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  <a:r>
              <a:rPr lang="it-IT" dirty="0" smtClean="0"/>
              <a:t> </a:t>
            </a:r>
          </a:p>
          <a:p>
            <a:r>
              <a:rPr lang="it-IT" dirty="0" smtClean="0"/>
              <a:t> Stesura progetto sperimentale </a:t>
            </a:r>
          </a:p>
          <a:p>
            <a:r>
              <a:rPr lang="it-IT" dirty="0" smtClean="0"/>
              <a:t>  </a:t>
            </a:r>
            <a:endParaRPr lang="it-IT" dirty="0"/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37425" y="2040836"/>
            <a:ext cx="231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Misura 16</a:t>
            </a:r>
          </a:p>
          <a:p>
            <a:r>
              <a:rPr lang="it-IT" dirty="0" smtClean="0"/>
              <a:t> del PSR </a:t>
            </a:r>
            <a:r>
              <a:rPr lang="it-IT" dirty="0"/>
              <a:t>L</a:t>
            </a:r>
            <a:r>
              <a:rPr lang="it-IT" dirty="0" smtClean="0"/>
              <a:t>azio</a:t>
            </a:r>
          </a:p>
          <a:p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6978871" y="1771503"/>
            <a:ext cx="914400" cy="432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7089556" y="2596014"/>
            <a:ext cx="840842" cy="23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032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" b="34083"/>
          <a:stretch/>
        </p:blipFill>
        <p:spPr>
          <a:xfrm>
            <a:off x="6289363" y="1542020"/>
            <a:ext cx="4135654" cy="28794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Rettangolo 1"/>
          <p:cNvSpPr/>
          <p:nvPr/>
        </p:nvSpPr>
        <p:spPr>
          <a:xfrm>
            <a:off x="451963" y="3993932"/>
            <a:ext cx="6118473" cy="122706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ricerca si focalizza sull’utilizzo innovativo di </a:t>
            </a:r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substrati</a:t>
            </a:r>
          </a:p>
          <a:p>
            <a:pPr algn="ctr"/>
            <a:r>
              <a:rPr lang="it-IT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 </a:t>
            </a:r>
            <a:r>
              <a:rPr lang="it-IT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fitorimedio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decomposizione dei </a:t>
            </a:r>
            <a:r>
              <a:rPr 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contaminanti presenti 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diverse matrici ambientali e alimentari</a:t>
            </a:r>
            <a:r>
              <a:rPr lang="it-IT" dirty="0">
                <a:solidFill>
                  <a:srgbClr val="000000"/>
                </a:solidFill>
                <a:latin typeface="Tempus Sans ITC" panose="04020404030D07020202" pitchFamily="82" charset="0"/>
              </a:rPr>
              <a:t>. </a:t>
            </a:r>
            <a:endParaRPr lang="it-IT" dirty="0">
              <a:latin typeface="Tempus Sans ITC" panose="04020404030D070202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6270" y="1471447"/>
            <a:ext cx="5611054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Grazie ad un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-finanziamento del Comune di Ceccano ed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parziale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autofinanziamento di ciascuna struttura coinvolta,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è stato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avviato uno studio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prefattibilità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disimpatto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68348" y="84307"/>
            <a:ext cx="7724923" cy="690585"/>
            <a:chOff x="168348" y="84307"/>
            <a:chExt cx="7724923" cy="690585"/>
          </a:xfrm>
        </p:grpSpPr>
        <p:sp>
          <p:nvSpPr>
            <p:cNvPr id="8" name="CasellaDiTesto 7"/>
            <p:cNvSpPr txBox="1"/>
            <p:nvPr/>
          </p:nvSpPr>
          <p:spPr>
            <a:xfrm>
              <a:off x="168348" y="84307"/>
              <a:ext cx="7724923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Progetto sperimentale di </a:t>
              </a:r>
              <a:r>
                <a:rPr lang="it-IT" dirty="0" err="1" smtClean="0"/>
                <a:t>fitorimedio</a:t>
              </a:r>
              <a:r>
                <a:rPr lang="it-IT" dirty="0" smtClean="0"/>
                <a:t> attraverso l’utilizzo della Canapa</a:t>
              </a:r>
              <a:endParaRPr lang="it-IT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70658" y="436338"/>
              <a:ext cx="2606668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Progetto di </a:t>
              </a:r>
              <a:r>
                <a:rPr lang="it-IT" sz="1600" dirty="0" err="1" smtClean="0"/>
                <a:t>prefattibilità</a:t>
              </a:r>
              <a:endParaRPr lang="it-IT" sz="1600" dirty="0"/>
            </a:p>
          </p:txBody>
        </p:sp>
      </p:grpSp>
      <p:sp>
        <p:nvSpPr>
          <p:cNvPr id="11" name="Rettangolo 10"/>
          <p:cNvSpPr/>
          <p:nvPr/>
        </p:nvSpPr>
        <p:spPr>
          <a:xfrm>
            <a:off x="1397875" y="2322789"/>
            <a:ext cx="1387367" cy="557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4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53958" y="709244"/>
            <a:ext cx="608547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di </a:t>
            </a:r>
            <a:r>
              <a:rPr lang="it-IT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prefattibilità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prevede una </a:t>
            </a:r>
            <a:r>
              <a:rPr lang="it-I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sperimentazione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preliminare in campo, su </a:t>
            </a:r>
            <a:r>
              <a:rPr lang="it-I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terreni opportunamente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selezionati </a:t>
            </a:r>
            <a:r>
              <a:rPr lang="it-I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it-I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 di Ceccano.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91" y="5582093"/>
            <a:ext cx="1084662" cy="10846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5822" y="1944415"/>
            <a:ext cx="5549462" cy="47615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dell'efficienza di tecniche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integrate, come anche delle metodiche analitiche,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mirate alla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riduzione dell'impatto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ambientale indotto dal contaminante,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attraverso un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processo di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fitorimedio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specie vegetali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canapa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pioppo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sfruttandone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 processi biologici, chimici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fisici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l'assorbimento, la degradazione e la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metabolizzazione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dell'impattante 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substrati </a:t>
            </a:r>
            <a:r>
              <a:rPr lang="it-IT" sz="20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base di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principi vegetali con proprietà antiossidanti 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antimicrobiche naturali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la riduzione dell'HCH.</a:t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2" y="3563674"/>
            <a:ext cx="4031378" cy="244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168348" y="84307"/>
            <a:ext cx="77249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Progetto </a:t>
            </a:r>
            <a:r>
              <a:rPr lang="it-IT" dirty="0" smtClean="0"/>
              <a:t>sperimentale </a:t>
            </a:r>
            <a:r>
              <a:rPr lang="it-IT" dirty="0" smtClean="0"/>
              <a:t>di </a:t>
            </a:r>
            <a:r>
              <a:rPr lang="it-IT" dirty="0" err="1" smtClean="0"/>
              <a:t>fitorimedio</a:t>
            </a:r>
            <a:r>
              <a:rPr lang="it-IT" dirty="0" smtClean="0"/>
              <a:t> attraverso l’utilizzo della Canapa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0658" y="436338"/>
            <a:ext cx="260666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Progetto di </a:t>
            </a:r>
            <a:r>
              <a:rPr lang="it-IT" sz="1600" dirty="0" err="1" smtClean="0"/>
              <a:t>prefattibilità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051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5263</TotalTime>
  <Words>1766</Words>
  <Application>Microsoft Office PowerPoint</Application>
  <PresentationFormat>Widescreen</PresentationFormat>
  <Paragraphs>202</Paragraphs>
  <Slides>17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Aharoni</vt:lpstr>
      <vt:lpstr>Arial</vt:lpstr>
      <vt:lpstr>Baskerville Old Face</vt:lpstr>
      <vt:lpstr>Calibri</vt:lpstr>
      <vt:lpstr>Century Gothic</vt:lpstr>
      <vt:lpstr>Helvetica</vt:lpstr>
      <vt:lpstr>Open Sans</vt:lpstr>
      <vt:lpstr>Tempus Sans ITC</vt:lpstr>
      <vt:lpstr>Times New Roman</vt:lpstr>
      <vt:lpstr>Trebuchet MS</vt:lpstr>
      <vt:lpstr>Wingdings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Canapa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DEL BROCCO</dc:creator>
  <cp:lastModifiedBy>ANTONELLA DEL BROCCO</cp:lastModifiedBy>
  <cp:revision>175</cp:revision>
  <dcterms:created xsi:type="dcterms:W3CDTF">2019-02-07T11:47:21Z</dcterms:created>
  <dcterms:modified xsi:type="dcterms:W3CDTF">2019-02-24T14:56:24Z</dcterms:modified>
</cp:coreProperties>
</file>