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  <p:sldMasterId id="2147483687" r:id="rId3"/>
    <p:sldMasterId id="2147483726" r:id="rId4"/>
    <p:sldMasterId id="2147483752" r:id="rId5"/>
  </p:sldMasterIdLst>
  <p:notesMasterIdLst>
    <p:notesMasterId r:id="rId25"/>
  </p:notesMasterIdLst>
  <p:sldIdLst>
    <p:sldId id="257" r:id="rId6"/>
    <p:sldId id="308" r:id="rId7"/>
    <p:sldId id="310" r:id="rId8"/>
    <p:sldId id="259" r:id="rId9"/>
    <p:sldId id="260" r:id="rId10"/>
    <p:sldId id="262" r:id="rId11"/>
    <p:sldId id="263" r:id="rId12"/>
    <p:sldId id="269" r:id="rId13"/>
    <p:sldId id="274" r:id="rId14"/>
    <p:sldId id="278" r:id="rId15"/>
    <p:sldId id="281" r:id="rId16"/>
    <p:sldId id="315" r:id="rId17"/>
    <p:sldId id="313" r:id="rId18"/>
    <p:sldId id="314" r:id="rId19"/>
    <p:sldId id="312" r:id="rId20"/>
    <p:sldId id="317" r:id="rId21"/>
    <p:sldId id="316" r:id="rId22"/>
    <p:sldId id="301" r:id="rId23"/>
    <p:sldId id="307" r:id="rId24"/>
  </p:sldIdLst>
  <p:sldSz cx="9144000" cy="5143500" type="screen16x9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280" autoAdjust="0"/>
  </p:normalViewPr>
  <p:slideViewPr>
    <p:cSldViewPr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it-IT"/>
  <c:roundedCorners val="0"/>
  <c:style val="2"/>
  <c:chart>
    <c:autoTitleDeleted val="1"/>
    <c:plotArea>
      <c:layout>
        <c:manualLayout>
          <c:layoutTarget val="inner"/>
          <c:xMode val="edge"/>
          <c:yMode val="edge"/>
          <c:x val="0.13599940206394046"/>
          <c:y val="3.9360745955530685E-2"/>
          <c:w val="0.88093079480205505"/>
          <c:h val="0.584487534626038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Italia</c:v>
                </c:pt>
              </c:strCache>
            </c:strRef>
          </c:tx>
          <c:spPr>
            <a:solidFill>
              <a:srgbClr val="3C86BA"/>
            </a:solidFill>
            <a:ln>
              <a:noFill/>
            </a:ln>
          </c:spPr>
          <c:invertIfNegative val="0"/>
          <c:cat>
            <c:strRef>
              <c:f>categories</c:f>
              <c:strCache>
                <c:ptCount val="17"/>
                <c:pt idx="0">
                  <c:v>Risoluzione dei problemi</c:v>
                </c:pt>
                <c:pt idx="1">
                  <c:v>Orientamento agli obiettivi</c:v>
                </c:pt>
                <c:pt idx="2">
                  <c:v>Collaborazione</c:v>
                </c:pt>
                <c:pt idx="3">
                  <c:v>Presa di decisione</c:v>
                </c:pt>
                <c:pt idx="4">
                  <c:v>Apprendimento attivo</c:v>
                </c:pt>
                <c:pt idx="5">
                  <c:v>Intelligenza emotiva</c:v>
                </c:pt>
                <c:pt idx="6">
                  <c:v>Creatività</c:v>
                </c:pt>
                <c:pt idx="7">
                  <c:v>Resilienza</c:v>
                </c:pt>
                <c:pt idx="8">
                  <c:v>Gestire le persone</c:v>
                </c:pt>
                <c:pt idx="9">
                  <c:v>Flessibilità cognitiva</c:v>
                </c:pt>
                <c:pt idx="10">
                  <c:v>Pensiero critico</c:v>
                </c:pt>
                <c:pt idx="11">
                  <c:v>Gestione delle informazioni</c:v>
                </c:pt>
                <c:pt idx="12">
                  <c:v>Negoziazione</c:v>
                </c:pt>
                <c:pt idx="13">
                  <c:v>Orientamento al servizio</c:v>
                </c:pt>
                <c:pt idx="14">
                  <c:v>Monitoraggio e controllo</c:v>
                </c:pt>
                <c:pt idx="15">
                  <c:v>Competenze digitali</c:v>
                </c:pt>
                <c:pt idx="16">
                  <c:v>Diffusione dei saperi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17"/>
                <c:pt idx="0">
                  <c:v>0.70796460176991105</c:v>
                </c:pt>
                <c:pt idx="1">
                  <c:v>0.58849557522123896</c:v>
                </c:pt>
                <c:pt idx="2">
                  <c:v>0.61946902654867297</c:v>
                </c:pt>
                <c:pt idx="3">
                  <c:v>0.40707964601769903</c:v>
                </c:pt>
                <c:pt idx="4">
                  <c:v>0.420353982300885</c:v>
                </c:pt>
                <c:pt idx="5">
                  <c:v>0.38938053097345099</c:v>
                </c:pt>
                <c:pt idx="6">
                  <c:v>0.34070796460177</c:v>
                </c:pt>
                <c:pt idx="7">
                  <c:v>0.38495575221238898</c:v>
                </c:pt>
                <c:pt idx="8">
                  <c:v>0.52212389380530999</c:v>
                </c:pt>
                <c:pt idx="9">
                  <c:v>0.46017699115044303</c:v>
                </c:pt>
                <c:pt idx="10">
                  <c:v>0.34513274336283201</c:v>
                </c:pt>
                <c:pt idx="11">
                  <c:v>0.314159292035398</c:v>
                </c:pt>
                <c:pt idx="12">
                  <c:v>0.33628318584070799</c:v>
                </c:pt>
                <c:pt idx="13">
                  <c:v>0.27433628318584102</c:v>
                </c:pt>
                <c:pt idx="14">
                  <c:v>0.33185840707964598</c:v>
                </c:pt>
                <c:pt idx="15">
                  <c:v>0.247787610619469</c:v>
                </c:pt>
                <c:pt idx="16">
                  <c:v>0.26991150442477901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9-4B67-AE10-2639163BE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862656"/>
        <c:axId val="105864192"/>
      </c:barChart>
      <c:catAx>
        <c:axId val="105862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240">
            <a:solidFill>
              <a:srgbClr val="808080"/>
            </a:solidFill>
            <a:round/>
          </a:ln>
        </c:spPr>
        <c:txPr>
          <a:bodyPr/>
          <a:lstStyle/>
          <a:p>
            <a:pPr>
              <a:defRPr sz="900" b="0" strike="noStrike" spc="-1">
                <a:solidFill>
                  <a:srgbClr val="262626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Ubuntu"/>
              </a:defRPr>
            </a:pPr>
            <a:endParaRPr lang="it-IT"/>
          </a:p>
        </c:txPr>
        <c:crossAx val="105864192"/>
        <c:crosses val="autoZero"/>
        <c:auto val="1"/>
        <c:lblAlgn val="ctr"/>
        <c:lblOffset val="100"/>
        <c:noMultiLvlLbl val="1"/>
      </c:catAx>
      <c:valAx>
        <c:axId val="105864192"/>
        <c:scaling>
          <c:orientation val="minMax"/>
        </c:scaling>
        <c:delete val="1"/>
        <c:axPos val="l"/>
        <c:numFmt formatCode="0%" sourceLinked="0"/>
        <c:majorTickMark val="none"/>
        <c:minorTickMark val="none"/>
        <c:tickLblPos val="nextTo"/>
        <c:crossAx val="105862656"/>
        <c:crosses val="autoZero"/>
        <c:crossBetween val="midCat"/>
      </c:valAx>
      <c:spPr>
        <a:noFill/>
        <a:ln w="25560">
          <a:noFill/>
        </a:ln>
      </c:spPr>
    </c:plotArea>
    <c:plotVisOnly val="1"/>
    <c:dispBlanksAs val="gap"/>
    <c:showDLblsOverMax val="1"/>
  </c:chart>
  <c:spPr>
    <a:noFill/>
    <a:ln w="3240">
      <a:noFill/>
    </a:ln>
  </c:spPr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delle note</a:t>
            </a:r>
          </a:p>
        </p:txBody>
      </p:sp>
      <p:sp>
        <p:nvSpPr>
          <p:cNvPr id="504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&lt;intestazione&gt;</a:t>
            </a:r>
          </a:p>
        </p:txBody>
      </p:sp>
      <p:sp>
        <p:nvSpPr>
          <p:cNvPr id="505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&lt;data/ora&gt;</a:t>
            </a:r>
          </a:p>
        </p:txBody>
      </p:sp>
      <p:sp>
        <p:nvSpPr>
          <p:cNvPr id="506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&lt;piè di pagina&gt;</a:t>
            </a:r>
          </a:p>
        </p:txBody>
      </p:sp>
      <p:sp>
        <p:nvSpPr>
          <p:cNvPr id="507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8F96BDE5-E652-47AE-B57A-D567A9B01743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‹N›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37878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PlaceHolder 1"/>
          <p:cNvSpPr>
            <a:spLocks noGrp="1"/>
          </p:cNvSpPr>
          <p:nvPr>
            <p:ph type="body"/>
          </p:nvPr>
        </p:nvSpPr>
        <p:spPr>
          <a:xfrm>
            <a:off x="685800" y="3747600"/>
            <a:ext cx="5486040" cy="4710240"/>
          </a:xfrm>
          <a:prstGeom prst="rect">
            <a:avLst/>
          </a:prstGeom>
        </p:spPr>
        <p:txBody>
          <a:bodyPr lIns="91800" tIns="91800" rIns="91800" bIns="91800"/>
          <a:lstStyle/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12" name="Shape 402"/>
          <p:cNvPicPr/>
          <p:nvPr/>
        </p:nvPicPr>
        <p:blipFill>
          <a:blip r:embed="rId3"/>
          <a:srcRect l="8622" t="2153" r="8622"/>
          <a:stretch/>
        </p:blipFill>
        <p:spPr>
          <a:xfrm>
            <a:off x="1009440" y="429480"/>
            <a:ext cx="5177160" cy="3167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216000" indent="-216000" algn="just">
              <a:lnSpc>
                <a:spcPct val="120000"/>
              </a:lnSpc>
            </a:pP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Circa il 70% </a:t>
            </a:r>
            <a:r>
              <a:rPr lang="it-IT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dei rispondenti ritiene che </a:t>
            </a:r>
            <a:r>
              <a:rPr lang="it-IT" sz="12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il Talento si esprima attraverso la capacità di risolvere I problemi</a:t>
            </a:r>
            <a:r>
              <a:rPr lang="it-IT" sz="12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Calibri"/>
              </a:rPr>
              <a:t>, mentre più della metà del campione considera rilevante l’orientamento agli obiettivi e la capacità di collaborare. Rispetto al campione complessivo, le imprese italiane danno maggiore risalto alla gestione delle persone e alla flessibilità cognitiva.</a:t>
            </a: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lnSpc>
                <a:spcPct val="100000"/>
              </a:lnSpc>
            </a:pP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20000"/>
              </a:lnSpc>
            </a:pPr>
            <a:endParaRPr lang="it-IT" sz="20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52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19233C98-699F-462A-B2C3-34249E50838F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11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ctr" anchorCtr="0">
            <a:noAutofit/>
          </a:bodyPr>
          <a:lstStyle/>
          <a:p>
            <a:r>
              <a:rPr lang="en" b="1" dirty="0"/>
              <a:t>Our Credentials: 70 Years of Workforce</a:t>
            </a:r>
            <a:r>
              <a:rPr lang="en" b="1" dirty="0">
                <a:cs typeface="Calibri"/>
              </a:rPr>
              <a:t> Solutions Expertise </a:t>
            </a:r>
          </a:p>
          <a:p>
            <a:pPr marL="457200" indent="-298450">
              <a:buChar char="•"/>
            </a:pPr>
            <a:r>
              <a:rPr lang="en" dirty="0"/>
              <a:t>At ManpowerGroup, we are workforce experts. </a:t>
            </a:r>
            <a:endParaRPr lang="en-US" dirty="0"/>
          </a:p>
          <a:p>
            <a:pPr marL="914400" lvl="1" indent="-298450">
              <a:buFont typeface="Courier New"/>
              <a:buChar char="o"/>
            </a:pPr>
            <a:r>
              <a:rPr lang="en" dirty="0"/>
              <a:t>We’re passionate about providing all people the opportunity to realize their human potential. </a:t>
            </a:r>
            <a:endParaRPr lang="en-US" dirty="0">
              <a:cs typeface="Calibri"/>
            </a:endParaRPr>
          </a:p>
          <a:p>
            <a:pPr marL="914400" lvl="1" indent="-298450">
              <a:buFont typeface="Courier New"/>
              <a:buChar char="o"/>
            </a:pPr>
            <a:r>
              <a:rPr lang="en" dirty="0"/>
              <a:t>We are a $20 billion company with 85% of revenues outside the US. </a:t>
            </a:r>
            <a:endParaRPr lang="en-US" dirty="0">
              <a:cs typeface="Calibri"/>
            </a:endParaRPr>
          </a:p>
          <a:p>
            <a:pPr marL="914400" lvl="1" indent="-298450">
              <a:buFont typeface="Courier New"/>
              <a:buChar char="o"/>
            </a:pPr>
            <a:r>
              <a:rPr lang="en" dirty="0"/>
              <a:t>We operate in 80 countries with nearly 30,000 employees, and put more than three million people to work each year. </a:t>
            </a:r>
            <a:endParaRPr lang="en-US" dirty="0">
              <a:cs typeface="Calibri"/>
            </a:endParaRPr>
          </a:p>
          <a:p>
            <a:pPr marL="457200" indent="-298450">
              <a:buChar char="•"/>
            </a:pPr>
            <a:r>
              <a:rPr lang="en" dirty="0"/>
              <a:t>With a combination of global capabilities and local expertise, we have a unique perspective on key trends impacting the world of work.</a:t>
            </a:r>
            <a:endParaRPr lang="en-US" dirty="0"/>
          </a:p>
          <a:p>
            <a:pPr marL="457200" indent="-298450">
              <a:lnSpc>
                <a:spcPct val="115000"/>
              </a:lnSpc>
              <a:buChar char="•"/>
            </a:pPr>
            <a:r>
              <a:rPr lang="en" dirty="0"/>
              <a:t>Add relevant data about ManpowerGroup in your location (number of offices, number of people placed into jobs, etc.)</a:t>
            </a:r>
            <a:endParaRPr dirty="0"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08174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1800" tIns="91800" rIns="91800" bIns="91800"/>
          <a:lstStyle/>
          <a:p>
            <a:r>
              <a:rPr lang="it-IT" sz="1100" b="0" strike="noStrike" spc="38">
                <a:solidFill>
                  <a:srgbClr val="45494E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Cambiano i modelli di lavoro e nascono nuove figure professionali, la cui specializzazione è costantemente messa in discussione dalla necessità di tenere aggiornate le proprie competenze tecniche.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it-IT" sz="1100" b="0" strike="noStrike" spc="38">
                <a:solidFill>
                  <a:srgbClr val="45494E"/>
                </a:solidFill>
                <a:uFill>
                  <a:solidFill>
                    <a:srgbClr val="FFFFFF"/>
                  </a:solidFill>
                </a:uFill>
                <a:latin typeface="Arial"/>
                <a:ea typeface="Times New Roman"/>
              </a:rPr>
              <a:t>Le organizzazioni di successo saranno quelle con i modelli di business più snelli. Lo scambio continuo di informazioni tra produttori e consumatori creerà un maggior valore competitivo. Le piattaforme sostituiranno i vecchi modelli di business.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5" name="TextShape 2"/>
          <p:cNvSpPr txBox="1"/>
          <p:nvPr/>
        </p:nvSpPr>
        <p:spPr>
          <a:xfrm>
            <a:off x="3884040" y="8685000"/>
            <a:ext cx="2972160" cy="4572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840AC366-0EC8-40FA-9E95-583A0292023E}" type="slidenum"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4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 lIns="91800" tIns="91800" rIns="91800" bIns="91800"/>
          <a:lstStyle/>
          <a:p>
            <a:pPr marL="216000" indent="-216000">
              <a:lnSpc>
                <a:spcPct val="100000"/>
              </a:lnSpc>
            </a:pPr>
            <a:r>
              <a:rPr lang="it-IT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NeueLTStd-Roman"/>
              </a:rPr>
              <a:t>“The new normal” sarà sempre più rappresentato dalla mobilità del Talento dentro e fuori le organizzazioni, attraverso una moltitudine di opzioni e possibilità – piattaforme freelance, lavoro temporaneo, contratti tradizionali e part time, o altre forme flessibili legate alla GIG economy.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1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HelveticaNeueLTStd-Roman"/>
              </a:rPr>
              <a:t>Nella HumanAge, quindi gli individui saranno sempre più liberi e desiderosi di scegliere la modalità di lavoro a lori più adatta e in grado di farli sentire soddisfatti e realizzati. Il concetto di sicurezza di avere un lavoro sarà sostituita dalla sicurezza di  poter costruire la propria carriera.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it-IT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NeueLT Std Lt"/>
              </a:rPr>
              <a:t>Le nuove tecnologie possono essere costose e richiedono persone con competenze speciali, quindi i datori di lavoro esitano ancora ad accogliere a braccia aperte l’automazione e a dire addio agli operai. </a:t>
            </a:r>
            <a:r>
              <a:rPr lang="it-IT" sz="11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HelveticaNeueLT Std"/>
              </a:rPr>
              <a:t>La maggior parte dei datori di lavoro prevede che l’automazione e l’adattamento alla digitalizzazione comporterà un guadagno netto in termini di occupazione. Nei prossimi due anni, l’83% intende mantenere o aumentare il proprio organico e migliorare le competenze dei dipendenti. Solo il 12% dei datori di lavoro prevede di diminuire l’organico a causa dell’automazione.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 Skill for Talent 2016, eventuali dati sulle competenze trasversali</a:t>
            </a:r>
          </a:p>
        </p:txBody>
      </p:sp>
      <p:sp>
        <p:nvSpPr>
          <p:cNvPr id="92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A951DC58-7B07-46A9-B2DD-BC932800A46E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7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 Skill for Talent 2016, eventuali dati sulle competenze trasversali</a:t>
            </a:r>
          </a:p>
        </p:txBody>
      </p:sp>
      <p:sp>
        <p:nvSpPr>
          <p:cNvPr id="93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09B0849F-B4E4-4A8F-B873-A0D83BA1ABDE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8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Career success is increasingly determined by a person’s learnability. The good news is that most Millennials - 93% - realize that ongoing skills development is important to their future careers and are willing to spend their own money and time to do it. Only 7% of Millennials have no interest in training.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228240">
              <a:lnSpc>
                <a:spcPct val="100000"/>
              </a:lnSpc>
              <a:buClr>
                <a:srgbClr val="000000"/>
              </a:buClr>
              <a:buFont typeface="Arial"/>
              <a:buChar char="●"/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Learnability: The desire and ability to quickly grow and adapt one’s skills to remain employable throughout their working life. 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As technological innovation changes the way work gets done, career success is increasingly determined by a person’s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learnability—the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desire and ability to quickly grow and adapt one’s skill set to remain employable throughout their working life.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Employers need to recognize and reward learnability. They need to nurture it to avoid losing out or lacking critical skills in their workforce.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 vast majority of Millennials—93%—see ongoing skills development as an important part of their future careers. 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They would pay for it personally and give up their own time to do it. Only 7% of Millennials have no interest in training. There are however, varying degrees of desire, capability and commitment to learning. </a:t>
            </a:r>
            <a:r>
              <a:rPr lang="it-IT" sz="1200" b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Higher learnability correlates strongly with career success—being more educated, better prepared for employment and higher paid. </a:t>
            </a:r>
            <a:r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What’s more, people with high learnability tend to continue learning, so the benefits grow over time.</a:t>
            </a: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0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0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B86F3DA3-B712-4D1F-A34A-7B52BF42296C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9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PlaceHolder 1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/>
          <a:lstStyle/>
          <a:p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 Skill for Talent 2016, eventuali dati sulle competenze trasversali</a:t>
            </a:r>
          </a:p>
        </p:txBody>
      </p:sp>
      <p:sp>
        <p:nvSpPr>
          <p:cNvPr id="946" name="TextShape 2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lnSpc>
                <a:spcPct val="100000"/>
              </a:lnSpc>
            </a:pPr>
            <a:fld id="{31555192-E167-47CB-805C-E04990D9BDA5}" type="slidenum">
              <a:rPr lang="it-IT" sz="1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10</a:t>
            </a:fld>
            <a:endParaRPr lang="it-IT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75" name="Immagine 7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76" name="Immagine 7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0" y="-2"/>
            <a:ext cx="9144000" cy="471000"/>
          </a:xfrm>
          <a:prstGeom prst="rect">
            <a:avLst/>
          </a:prstGeom>
          <a:solidFill>
            <a:srgbClr val="6390C6"/>
          </a:solidFill>
          <a:ln w="9525" cap="flat" cmpd="sng">
            <a:solidFill>
              <a:srgbClr val="4A7DBA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233953" y="677505"/>
            <a:ext cx="8681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66E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233953" y="1180720"/>
            <a:ext cx="86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466EA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7885781" y="4829225"/>
            <a:ext cx="1018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3858B"/>
              </a:buClr>
              <a:buSzPts val="200"/>
              <a:buFont typeface="Arial"/>
              <a:buNone/>
            </a:pPr>
            <a:fld id="{00000000-1234-1234-1234-123412341234}" type="slidenum">
              <a:rPr lang="en" sz="800" b="0" i="0" u="none" strike="noStrike" cap="none">
                <a:solidFill>
                  <a:srgbClr val="83858B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800" b="0" i="0" u="none" strike="noStrike" cap="none">
              <a:solidFill>
                <a:srgbClr val="83858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234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15" name="Immagine 114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16" name="Immagine 115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159" name="Immagine 15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160" name="Immagine 15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3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7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69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273" name="Immagine 272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274" name="Immagine 273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8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9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3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2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3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4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5" name="PlaceHolder 5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48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49" name="Immagine 348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  <p:pic>
        <p:nvPicPr>
          <p:cNvPr id="350" name="Immagine 349"/>
          <p:cNvPicPr/>
          <p:nvPr/>
        </p:nvPicPr>
        <p:blipFill>
          <a:blip r:embed="rId2"/>
          <a:stretch/>
        </p:blipFill>
        <p:spPr>
          <a:xfrm>
            <a:off x="2702160" y="1203480"/>
            <a:ext cx="3738600" cy="2982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</p:spPr>
        <p:txBody>
          <a:bodyPr lIns="0" tIns="0" rIns="0" bIns="0"/>
          <a:lstStyle/>
          <a:p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685800" y="4762080"/>
            <a:ext cx="1002960" cy="17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>
              <a:lnSpc>
                <a:spcPct val="100000"/>
              </a:lnSpc>
            </a:pPr>
            <a:r>
              <a:rPr lang="it-IT" sz="900" b="0" strike="noStrike" spc="-1">
                <a:solidFill>
                  <a:srgbClr val="67696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ManpowerGroup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" name="CustomShape 2"/>
          <p:cNvSpPr/>
          <p:nvPr/>
        </p:nvSpPr>
        <p:spPr>
          <a:xfrm>
            <a:off x="0" y="474480"/>
            <a:ext cx="9143640" cy="27000"/>
          </a:xfrm>
          <a:prstGeom prst="rect">
            <a:avLst/>
          </a:prstGeom>
          <a:gradFill>
            <a:gsLst>
              <a:gs pos="0">
                <a:srgbClr val="466EA5"/>
              </a:gs>
              <a:gs pos="26000">
                <a:srgbClr val="6390C6"/>
              </a:gs>
              <a:gs pos="50000">
                <a:srgbClr val="6E8F82"/>
              </a:gs>
              <a:gs pos="75000">
                <a:srgbClr val="E77C22"/>
              </a:gs>
              <a:gs pos="100000">
                <a:srgbClr val="AB404B"/>
              </a:gs>
            </a:gsLst>
            <a:lin ang="402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9" name="CustomShape 3"/>
          <p:cNvSpPr/>
          <p:nvPr/>
        </p:nvSpPr>
        <p:spPr>
          <a:xfrm>
            <a:off x="0" y="-13320"/>
            <a:ext cx="9143640" cy="486720"/>
          </a:xfrm>
          <a:prstGeom prst="rect">
            <a:avLst/>
          </a:prstGeom>
          <a:gradFill>
            <a:gsLst>
              <a:gs pos="0">
                <a:srgbClr val="BFBFBF"/>
              </a:gs>
              <a:gs pos="10000">
                <a:srgbClr val="DADADC"/>
              </a:gs>
              <a:gs pos="25000">
                <a:schemeClr val="lt1"/>
              </a:gs>
              <a:gs pos="58000">
                <a:srgbClr val="BFBFBF"/>
              </a:gs>
              <a:gs pos="79000">
                <a:srgbClr val="D8D8D8"/>
              </a:gs>
              <a:gs pos="89000">
                <a:schemeClr val="lt1"/>
              </a:gs>
              <a:gs pos="98000">
                <a:srgbClr val="DFE1E2"/>
              </a:gs>
              <a:gs pos="100000">
                <a:srgbClr val="DFE1E2"/>
              </a:gs>
            </a:gsLst>
            <a:lin ang="10800000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" name="CustomShape 4"/>
          <p:cNvSpPr/>
          <p:nvPr/>
        </p:nvSpPr>
        <p:spPr>
          <a:xfrm>
            <a:off x="7683480" y="4762080"/>
            <a:ext cx="1002960" cy="171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/>
          <a:lstStyle/>
          <a:p>
            <a:pPr algn="r">
              <a:lnSpc>
                <a:spcPct val="100000"/>
              </a:lnSpc>
            </a:pPr>
            <a:fld id="{CF1E603A-F797-435A-A714-8F0AEB7CC649}" type="slidenum">
              <a:rPr lang="it-IT" sz="900" b="0" strike="noStrike" spc="-1">
                <a:solidFill>
                  <a:srgbClr val="67696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‹N›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title"/>
          </p:nvPr>
        </p:nvSpPr>
        <p:spPr>
          <a:xfrm>
            <a:off x="457200" y="732600"/>
            <a:ext cx="8229240" cy="342720"/>
          </a:xfrm>
          <a:prstGeom prst="rect">
            <a:avLst/>
          </a:prstGeom>
        </p:spPr>
        <p:txBody>
          <a:bodyPr tIns="91440" bIns="91440"/>
          <a:lstStyle/>
          <a:p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457200" y="1285920"/>
            <a:ext cx="8229240" cy="3447720"/>
          </a:xfrm>
          <a:prstGeom prst="rect">
            <a:avLst/>
          </a:prstGeom>
        </p:spPr>
        <p:txBody>
          <a:bodyPr tIns="91440" bIns="9144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765" r:id="rId13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78" name="CustomShape 1"/>
          <p:cNvSpPr/>
          <p:nvPr/>
        </p:nvSpPr>
        <p:spPr>
          <a:xfrm>
            <a:off x="152280" y="133200"/>
            <a:ext cx="8838720" cy="487656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9" name="CustomShape 2"/>
          <p:cNvSpPr/>
          <p:nvPr/>
        </p:nvSpPr>
        <p:spPr>
          <a:xfrm flipH="1">
            <a:off x="8609760" y="4602240"/>
            <a:ext cx="533160" cy="304560"/>
          </a:xfrm>
          <a:prstGeom prst="homePlate">
            <a:avLst>
              <a:gd name="adj" fmla="val 50000"/>
            </a:avLst>
          </a:prstGeom>
          <a:solidFill>
            <a:srgbClr val="21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0" name="CustomShape 3"/>
          <p:cNvSpPr/>
          <p:nvPr/>
        </p:nvSpPr>
        <p:spPr>
          <a:xfrm>
            <a:off x="8763120" y="4615920"/>
            <a:ext cx="45684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E11C17F9-AF68-4185-AD9E-BECB1B45F789}" type="slidenum"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‹N›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CustomShape 1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8" name="CustomShape 2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9" name="CustomShape 3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0" name="Picture 8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pic>
        <p:nvPicPr>
          <p:cNvPr id="121" name="Picture 8"/>
          <p:cNvPicPr/>
          <p:nvPr/>
        </p:nvPicPr>
        <p:blipFill>
          <a:blip r:embed="rId15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122" name="CustomShape 4"/>
          <p:cNvSpPr/>
          <p:nvPr/>
        </p:nvSpPr>
        <p:spPr>
          <a:xfrm>
            <a:off x="152280" y="133200"/>
            <a:ext cx="8838720" cy="4876560"/>
          </a:xfrm>
          <a:prstGeom prst="roundRect">
            <a:avLst>
              <a:gd name="adj" fmla="val 4022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5"/>
          <p:cNvSpPr/>
          <p:nvPr/>
        </p:nvSpPr>
        <p:spPr>
          <a:xfrm flipH="1">
            <a:off x="8609760" y="4602240"/>
            <a:ext cx="533160" cy="304560"/>
          </a:xfrm>
          <a:prstGeom prst="homePlate">
            <a:avLst>
              <a:gd name="adj" fmla="val 50000"/>
            </a:avLst>
          </a:prstGeom>
          <a:solidFill>
            <a:srgbClr val="2187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6"/>
          <p:cNvSpPr/>
          <p:nvPr/>
        </p:nvSpPr>
        <p:spPr>
          <a:xfrm>
            <a:off x="8763120" y="4615920"/>
            <a:ext cx="456840" cy="27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2B62EEF0-A686-46CC-BAAA-4B5A901D7E6A}" type="slidenum">
              <a:rPr lang="it-IT" sz="1200" b="0" strike="noStrike" spc="-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‹N›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7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126" name="PlaceHolder 8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Immagine 2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238" name="CustomShape 1"/>
          <p:cNvSpPr/>
          <p:nvPr/>
        </p:nvSpPr>
        <p:spPr>
          <a:xfrm>
            <a:off x="179640" y="159480"/>
            <a:ext cx="8784720" cy="4824000"/>
          </a:xfrm>
          <a:prstGeom prst="roundRect">
            <a:avLst>
              <a:gd name="adj" fmla="val 28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9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Immagine 7"/>
          <p:cNvPicPr/>
          <p:nvPr/>
        </p:nvPicPr>
        <p:blipFill>
          <a:blip r:embed="rId14"/>
          <a:stretch/>
        </p:blipFill>
        <p:spPr>
          <a:xfrm>
            <a:off x="0" y="0"/>
            <a:ext cx="9143640" cy="5143320"/>
          </a:xfrm>
          <a:prstGeom prst="rect">
            <a:avLst/>
          </a:prstGeom>
          <a:ln>
            <a:noFill/>
          </a:ln>
        </p:spPr>
      </p:pic>
      <p:sp>
        <p:nvSpPr>
          <p:cNvPr id="313" name="CustomShape 1"/>
          <p:cNvSpPr/>
          <p:nvPr/>
        </p:nvSpPr>
        <p:spPr>
          <a:xfrm>
            <a:off x="179640" y="195480"/>
            <a:ext cx="8784720" cy="4752000"/>
          </a:xfrm>
          <a:prstGeom prst="roundRect">
            <a:avLst>
              <a:gd name="adj" fmla="val 367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14" name="Immagine 9"/>
          <p:cNvPicPr/>
          <p:nvPr/>
        </p:nvPicPr>
        <p:blipFill>
          <a:blip r:embed="rId15"/>
          <a:srcRect t="-35160"/>
          <a:stretch/>
        </p:blipFill>
        <p:spPr>
          <a:xfrm>
            <a:off x="7738200" y="3219840"/>
            <a:ext cx="1405800" cy="1940760"/>
          </a:xfrm>
          <a:prstGeom prst="rect">
            <a:avLst/>
          </a:prstGeom>
          <a:ln>
            <a:noFill/>
          </a:ln>
        </p:spPr>
      </p:pic>
      <p:sp>
        <p:nvSpPr>
          <p:cNvPr id="315" name="PlaceHolder 2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 titolo</a:t>
            </a: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Fai clic per modificare il formato del testo della struttura</a:t>
            </a:r>
          </a:p>
          <a:p>
            <a:pPr marL="864000" lvl="1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Secondo livello struttura</a:t>
            </a:r>
          </a:p>
          <a:p>
            <a:pPr marL="1296000" lvl="2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Terzo livello struttura</a:t>
            </a:r>
          </a:p>
          <a:p>
            <a:pPr marL="1728000" lvl="3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Quarto livello struttura</a:t>
            </a:r>
          </a:p>
          <a:p>
            <a:pPr marL="2160000" lvl="4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Quinto livello struttura</a:t>
            </a:r>
          </a:p>
          <a:p>
            <a:pPr marL="2592000" lvl="5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Sesto livello struttura</a:t>
            </a:r>
          </a:p>
          <a:p>
            <a:pPr marL="3024000" lvl="6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erudigital.com/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10" Type="http://schemas.openxmlformats.org/officeDocument/2006/relationships/image" Target="../media/image61.jpe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GFM94WIjNs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Shape 405"/>
          <p:cNvPicPr/>
          <p:nvPr/>
        </p:nvPicPr>
        <p:blipFill>
          <a:blip r:embed="rId3"/>
          <a:srcRect t="1295" b="892"/>
          <a:stretch/>
        </p:blipFill>
        <p:spPr>
          <a:xfrm>
            <a:off x="-27000" y="0"/>
            <a:ext cx="9170640" cy="5150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CustomShape 1"/>
          <p:cNvSpPr/>
          <p:nvPr/>
        </p:nvSpPr>
        <p:spPr>
          <a:xfrm>
            <a:off x="414000" y="324720"/>
            <a:ext cx="379296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Quali le nuove Competenze?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0" name="CustomShape 2"/>
          <p:cNvSpPr/>
          <p:nvPr/>
        </p:nvSpPr>
        <p:spPr>
          <a:xfrm>
            <a:off x="515160" y="1059480"/>
            <a:ext cx="4320000" cy="3816000"/>
          </a:xfrm>
          <a:prstGeom prst="roundRect">
            <a:avLst>
              <a:gd name="adj" fmla="val 6185"/>
            </a:avLst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/>
              </a:gs>
            </a:gsLst>
            <a:lin ang="5400000"/>
          </a:gra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51" name="CustomShape 3"/>
          <p:cNvSpPr/>
          <p:nvPr/>
        </p:nvSpPr>
        <p:spPr>
          <a:xfrm>
            <a:off x="695160" y="1336680"/>
            <a:ext cx="3960000" cy="3395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1520" algn="just">
              <a:lnSpc>
                <a:spcPct val="100000"/>
              </a:lnSpc>
            </a:pPr>
            <a:r>
              <a:rPr lang="it-IT" sz="2000" b="1" strike="noStrike" spc="-1" dirty="0">
                <a:solidFill>
                  <a:srgbClr val="EA7E2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lavoro diventa sempre più caratterizzato dalla componente di relazione social che tecnica...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20" algn="just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20" algn="just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Social skills</a:t>
            </a:r>
            <a:r>
              <a:rPr lang="it-IT" sz="18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– come la persuasione, l’intelligenza emotiva, la capacità di insegnamento, saranno sempre più richieste delle competenze di natura tecnica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101520" algn="just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Entro il 2020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, il </a:t>
            </a:r>
            <a:r>
              <a:rPr lang="it-IT" sz="18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36%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delle professioni richiederanno competenze di </a:t>
            </a:r>
            <a:r>
              <a:rPr lang="it-IT" sz="1400" b="0" strike="noStrike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problem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solving, mentre solo il </a:t>
            </a:r>
            <a:r>
              <a:rPr lang="it-IT" sz="1400" b="1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4%</a:t>
            </a:r>
            <a:r>
              <a:rPr lang="it-IT" sz="1400" b="0" strike="noStrike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 richiederanno impegno, forza o abilità fisica</a:t>
            </a: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652" name="Immagine 8"/>
          <p:cNvPicPr/>
          <p:nvPr/>
        </p:nvPicPr>
        <p:blipFill>
          <a:blip r:embed="rId3"/>
          <a:stretch/>
        </p:blipFill>
        <p:spPr>
          <a:xfrm>
            <a:off x="5440680" y="1451880"/>
            <a:ext cx="2837160" cy="3031920"/>
          </a:xfrm>
          <a:prstGeom prst="rect">
            <a:avLst/>
          </a:prstGeom>
          <a:ln>
            <a:noFill/>
          </a:ln>
        </p:spPr>
      </p:pic>
      <p:sp>
        <p:nvSpPr>
          <p:cNvPr id="653" name="CustomShape 4"/>
          <p:cNvSpPr/>
          <p:nvPr/>
        </p:nvSpPr>
        <p:spPr>
          <a:xfrm>
            <a:off x="9468544" y="4352940"/>
            <a:ext cx="431640" cy="26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Immagine 1"/>
          <p:cNvPicPr/>
          <p:nvPr/>
        </p:nvPicPr>
        <p:blipFill>
          <a:blip r:embed="rId3"/>
          <a:stretch/>
        </p:blipFill>
        <p:spPr>
          <a:xfrm>
            <a:off x="7707600" y="451800"/>
            <a:ext cx="968400" cy="714240"/>
          </a:xfrm>
          <a:prstGeom prst="rect">
            <a:avLst/>
          </a:prstGeom>
          <a:ln>
            <a:noFill/>
          </a:ln>
        </p:spPr>
      </p:pic>
      <p:sp>
        <p:nvSpPr>
          <p:cNvPr id="665" name="CustomShape 1"/>
          <p:cNvSpPr/>
          <p:nvPr/>
        </p:nvSpPr>
        <p:spPr>
          <a:xfrm rot="10800000">
            <a:off x="9144000" y="5009040"/>
            <a:ext cx="467280" cy="276480"/>
          </a:xfrm>
          <a:prstGeom prst="homePlate">
            <a:avLst>
              <a:gd name="adj" fmla="val 50000"/>
            </a:avLst>
          </a:prstGeom>
          <a:solidFill>
            <a:schemeClr val="bg1">
              <a:alpha val="93000"/>
            </a:schemeClr>
          </a:solidFill>
          <a:ln w="9360">
            <a:solidFill>
              <a:schemeClr val="bg1">
                <a:lumMod val="75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66" name="CustomShape 2"/>
          <p:cNvSpPr/>
          <p:nvPr/>
        </p:nvSpPr>
        <p:spPr>
          <a:xfrm>
            <a:off x="8820360" y="4747320"/>
            <a:ext cx="431640" cy="26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A5D56861-46B4-40CA-A567-AC3E25C86424}" type="slidenum">
              <a:rPr lang="it-IT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11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7" name="CustomShape 3"/>
          <p:cNvSpPr/>
          <p:nvPr/>
        </p:nvSpPr>
        <p:spPr>
          <a:xfrm>
            <a:off x="558360" y="294840"/>
            <a:ext cx="4483440" cy="106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L’Italia declina le leve del Talento: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1° Risolvere i problemi, 2° Collaborare 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2000" b="0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3° Orientamento agli obiettivi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670" name="Grafico 9"/>
          <p:cNvGraphicFramePr/>
          <p:nvPr>
            <p:extLst>
              <p:ext uri="{D42A27DB-BD31-4B8C-83A1-F6EECF244321}">
                <p14:modId xmlns:p14="http://schemas.microsoft.com/office/powerpoint/2010/main" val="832855647"/>
              </p:ext>
            </p:extLst>
          </p:nvPr>
        </p:nvGraphicFramePr>
        <p:xfrm>
          <a:off x="1298888" y="1275606"/>
          <a:ext cx="6408712" cy="360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611505" y="512553"/>
            <a:ext cx="7920990" cy="4053078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F8C4676-C8CA-44EA-BCD7-B849A512F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400402">
            <a:off x="1613593" y="625649"/>
            <a:ext cx="5916813" cy="382688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70F2A4E1-2FBA-43B3-9009-35CEF760A2ED}"/>
              </a:ext>
            </a:extLst>
          </p:cNvPr>
          <p:cNvSpPr/>
          <p:nvPr/>
        </p:nvSpPr>
        <p:spPr>
          <a:xfrm>
            <a:off x="467544" y="54643"/>
            <a:ext cx="61024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http://www.manpowergroup.it/Previsioni-occupazione</a:t>
            </a:r>
          </a:p>
        </p:txBody>
      </p:sp>
    </p:spTree>
    <p:extLst>
      <p:ext uri="{BB962C8B-B14F-4D97-AF65-F5344CB8AC3E}">
        <p14:creationId xmlns:p14="http://schemas.microsoft.com/office/powerpoint/2010/main" val="1222668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7DBF69A-9CEF-4497-919F-4482A5CC46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67494"/>
            <a:ext cx="8576620" cy="79208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F0CA434-4E22-461B-AA82-17990CFD4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16" y="1131590"/>
            <a:ext cx="3131811" cy="343520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8684FB50-B4D0-4E55-AC19-3A8FABC7D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7051" y="1131590"/>
            <a:ext cx="5184576" cy="16437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18AC9A32-2A0B-40BC-8808-04AA22646B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7051" y="2847356"/>
            <a:ext cx="5203421" cy="171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5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D5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360045"/>
            <a:ext cx="8428482" cy="44234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A3865C2-DD1F-42E4-BCC0-C49D2F369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6926" y="482600"/>
            <a:ext cx="4930146" cy="417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917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D5A1097-0068-4CAF-A97F-0AE4CA6EE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695" y="482599"/>
            <a:ext cx="7266608" cy="41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1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CEE98BCC-5811-4BD7-A481-2CA0879122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7494"/>
            <a:ext cx="8730411" cy="432048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48830F5-6981-456D-BA04-22C27B1DEC58}"/>
              </a:ext>
            </a:extLst>
          </p:cNvPr>
          <p:cNvSpPr txBox="1"/>
          <p:nvPr/>
        </p:nvSpPr>
        <p:spPr>
          <a:xfrm>
            <a:off x="6444208" y="4593315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b="1" dirty="0"/>
              <a:t>Fonte </a:t>
            </a:r>
            <a:r>
              <a:rPr lang="it-IT" sz="1050" b="1" dirty="0" err="1"/>
              <a:t>Exclesior</a:t>
            </a:r>
            <a:r>
              <a:rPr lang="it-IT" sz="1050" b="1" dirty="0"/>
              <a:t> - </a:t>
            </a:r>
            <a:r>
              <a:rPr lang="it-IT" sz="1050" b="1" dirty="0" err="1"/>
              <a:t>Unioncamere</a:t>
            </a:r>
            <a:endParaRPr lang="it-IT" sz="1050" b="1" dirty="0"/>
          </a:p>
        </p:txBody>
      </p:sp>
    </p:spTree>
    <p:extLst>
      <p:ext uri="{BB962C8B-B14F-4D97-AF65-F5344CB8AC3E}">
        <p14:creationId xmlns:p14="http://schemas.microsoft.com/office/powerpoint/2010/main" val="106479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CustomShape 1"/>
          <p:cNvSpPr/>
          <p:nvPr/>
        </p:nvSpPr>
        <p:spPr>
          <a:xfrm>
            <a:off x="2025720" y="276840"/>
            <a:ext cx="8282160" cy="565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6390C6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Un allenamento continuo per studenti e laureati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5" name="Picture 2"/>
          <p:cNvPicPr/>
          <p:nvPr/>
        </p:nvPicPr>
        <p:blipFill>
          <a:blip r:embed="rId2"/>
          <a:stretch/>
        </p:blipFill>
        <p:spPr>
          <a:xfrm>
            <a:off x="461160" y="363600"/>
            <a:ext cx="1366200" cy="965160"/>
          </a:xfrm>
          <a:prstGeom prst="rect">
            <a:avLst/>
          </a:prstGeom>
          <a:ln>
            <a:noFill/>
          </a:ln>
        </p:spPr>
      </p:pic>
      <p:sp>
        <p:nvSpPr>
          <p:cNvPr id="196" name="CustomShape 2"/>
          <p:cNvSpPr/>
          <p:nvPr/>
        </p:nvSpPr>
        <p:spPr>
          <a:xfrm>
            <a:off x="5570640" y="1329120"/>
            <a:ext cx="1782720" cy="27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680" tIns="33840" rIns="67680" bIns="33840"/>
          <a:lstStyle/>
          <a:p>
            <a:pPr>
              <a:lnSpc>
                <a:spcPct val="100000"/>
              </a:lnSpc>
            </a:pPr>
            <a:r>
              <a:rPr lang="it-IT" sz="1350" b="0" u="sng" strike="noStrike" spc="-1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  <a:hlinkClick r:id="rId3"/>
              </a:rPr>
              <a:t>www.powerudigital.com</a:t>
            </a:r>
            <a:r>
              <a:rPr lang="it-IT" sz="1350" b="0" strike="noStrike" spc="-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7" name="Immagine 1"/>
          <p:cNvPicPr/>
          <p:nvPr/>
        </p:nvPicPr>
        <p:blipFill>
          <a:blip r:embed="rId4"/>
          <a:stretch/>
        </p:blipFill>
        <p:spPr>
          <a:xfrm>
            <a:off x="7534440" y="974520"/>
            <a:ext cx="1254240" cy="631080"/>
          </a:xfrm>
          <a:prstGeom prst="rect">
            <a:avLst/>
          </a:prstGeom>
          <a:ln>
            <a:noFill/>
          </a:ln>
        </p:spPr>
      </p:pic>
      <p:pic>
        <p:nvPicPr>
          <p:cNvPr id="198" name="Immagine 3"/>
          <p:cNvPicPr/>
          <p:nvPr/>
        </p:nvPicPr>
        <p:blipFill>
          <a:blip r:embed="rId5"/>
          <a:stretch/>
        </p:blipFill>
        <p:spPr>
          <a:xfrm>
            <a:off x="181080" y="1593000"/>
            <a:ext cx="8427240" cy="31870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269809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CustomShape 1"/>
          <p:cNvSpPr/>
          <p:nvPr/>
        </p:nvSpPr>
        <p:spPr>
          <a:xfrm>
            <a:off x="6769080" y="317664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0" name="CustomShape 2"/>
          <p:cNvSpPr/>
          <p:nvPr/>
        </p:nvSpPr>
        <p:spPr>
          <a:xfrm>
            <a:off x="4644360" y="316008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1" name="CustomShape 3"/>
          <p:cNvSpPr/>
          <p:nvPr/>
        </p:nvSpPr>
        <p:spPr>
          <a:xfrm>
            <a:off x="2550960" y="315432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2" name="CustomShape 4"/>
          <p:cNvSpPr/>
          <p:nvPr/>
        </p:nvSpPr>
        <p:spPr>
          <a:xfrm>
            <a:off x="395640" y="315432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3" name="CustomShape 5"/>
          <p:cNvSpPr/>
          <p:nvPr/>
        </p:nvSpPr>
        <p:spPr>
          <a:xfrm>
            <a:off x="6769080" y="141012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4" name="CustomShape 6"/>
          <p:cNvSpPr/>
          <p:nvPr/>
        </p:nvSpPr>
        <p:spPr>
          <a:xfrm>
            <a:off x="4644360" y="143676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5" name="CustomShape 7"/>
          <p:cNvSpPr/>
          <p:nvPr/>
        </p:nvSpPr>
        <p:spPr>
          <a:xfrm>
            <a:off x="2530080" y="141012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6" name="CustomShape 8"/>
          <p:cNvSpPr/>
          <p:nvPr/>
        </p:nvSpPr>
        <p:spPr>
          <a:xfrm>
            <a:off x="422640" y="1377360"/>
            <a:ext cx="1762920" cy="13604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8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7" name="CustomShape 9"/>
          <p:cNvSpPr/>
          <p:nvPr/>
        </p:nvSpPr>
        <p:spPr>
          <a:xfrm>
            <a:off x="339840" y="381960"/>
            <a:ext cx="2871000" cy="516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800" b="1" strike="noStrike" spc="-1">
                <a:solidFill>
                  <a:srgbClr val="2389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LE 8 COMPETENZE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28" name="Immagine 4"/>
          <p:cNvPicPr/>
          <p:nvPr/>
        </p:nvPicPr>
        <p:blipFill>
          <a:blip r:embed="rId2"/>
          <a:stretch/>
        </p:blipFill>
        <p:spPr>
          <a:xfrm>
            <a:off x="980640" y="1551240"/>
            <a:ext cx="592200" cy="516240"/>
          </a:xfrm>
          <a:prstGeom prst="rect">
            <a:avLst/>
          </a:prstGeom>
          <a:ln>
            <a:noFill/>
          </a:ln>
        </p:spPr>
      </p:pic>
      <p:pic>
        <p:nvPicPr>
          <p:cNvPr id="829" name="Immagine 5"/>
          <p:cNvPicPr/>
          <p:nvPr/>
        </p:nvPicPr>
        <p:blipFill>
          <a:blip r:embed="rId3"/>
          <a:stretch/>
        </p:blipFill>
        <p:spPr>
          <a:xfrm>
            <a:off x="3062880" y="1527120"/>
            <a:ext cx="588240" cy="512640"/>
          </a:xfrm>
          <a:prstGeom prst="rect">
            <a:avLst/>
          </a:prstGeom>
          <a:ln>
            <a:noFill/>
          </a:ln>
        </p:spPr>
      </p:pic>
      <p:pic>
        <p:nvPicPr>
          <p:cNvPr id="830" name="Immagine 6"/>
          <p:cNvPicPr/>
          <p:nvPr/>
        </p:nvPicPr>
        <p:blipFill>
          <a:blip r:embed="rId4"/>
          <a:stretch/>
        </p:blipFill>
        <p:spPr>
          <a:xfrm>
            <a:off x="5204520" y="1507320"/>
            <a:ext cx="642600" cy="559800"/>
          </a:xfrm>
          <a:prstGeom prst="rect">
            <a:avLst/>
          </a:prstGeom>
          <a:ln>
            <a:noFill/>
          </a:ln>
        </p:spPr>
      </p:pic>
      <p:pic>
        <p:nvPicPr>
          <p:cNvPr id="831" name="Immagine 7"/>
          <p:cNvPicPr/>
          <p:nvPr/>
        </p:nvPicPr>
        <p:blipFill>
          <a:blip r:embed="rId5"/>
          <a:stretch/>
        </p:blipFill>
        <p:spPr>
          <a:xfrm>
            <a:off x="7277760" y="1500120"/>
            <a:ext cx="707760" cy="616680"/>
          </a:xfrm>
          <a:prstGeom prst="rect">
            <a:avLst/>
          </a:prstGeom>
          <a:ln>
            <a:noFill/>
          </a:ln>
        </p:spPr>
      </p:pic>
      <p:pic>
        <p:nvPicPr>
          <p:cNvPr id="832" name="Immagine 8"/>
          <p:cNvPicPr/>
          <p:nvPr/>
        </p:nvPicPr>
        <p:blipFill>
          <a:blip r:embed="rId6"/>
          <a:stretch/>
        </p:blipFill>
        <p:spPr>
          <a:xfrm>
            <a:off x="937080" y="3230280"/>
            <a:ext cx="693000" cy="604080"/>
          </a:xfrm>
          <a:prstGeom prst="rect">
            <a:avLst/>
          </a:prstGeom>
          <a:ln>
            <a:noFill/>
          </a:ln>
        </p:spPr>
      </p:pic>
      <p:pic>
        <p:nvPicPr>
          <p:cNvPr id="833" name="Immagine 9"/>
          <p:cNvPicPr/>
          <p:nvPr/>
        </p:nvPicPr>
        <p:blipFill>
          <a:blip r:embed="rId7"/>
          <a:stretch/>
        </p:blipFill>
        <p:spPr>
          <a:xfrm>
            <a:off x="3062880" y="3252600"/>
            <a:ext cx="697320" cy="608040"/>
          </a:xfrm>
          <a:prstGeom prst="rect">
            <a:avLst/>
          </a:prstGeom>
          <a:ln>
            <a:noFill/>
          </a:ln>
        </p:spPr>
      </p:pic>
      <p:pic>
        <p:nvPicPr>
          <p:cNvPr id="834" name="Immagine 10"/>
          <p:cNvPicPr/>
          <p:nvPr/>
        </p:nvPicPr>
        <p:blipFill>
          <a:blip r:embed="rId8"/>
          <a:stretch/>
        </p:blipFill>
        <p:spPr>
          <a:xfrm>
            <a:off x="5204520" y="3230280"/>
            <a:ext cx="693000" cy="604080"/>
          </a:xfrm>
          <a:prstGeom prst="rect">
            <a:avLst/>
          </a:prstGeom>
          <a:ln>
            <a:noFill/>
          </a:ln>
        </p:spPr>
      </p:pic>
      <p:pic>
        <p:nvPicPr>
          <p:cNvPr id="835" name="Immagine 11"/>
          <p:cNvPicPr/>
          <p:nvPr/>
        </p:nvPicPr>
        <p:blipFill>
          <a:blip r:embed="rId9"/>
          <a:stretch/>
        </p:blipFill>
        <p:spPr>
          <a:xfrm>
            <a:off x="7308360" y="3248640"/>
            <a:ext cx="697320" cy="608040"/>
          </a:xfrm>
          <a:prstGeom prst="rect">
            <a:avLst/>
          </a:prstGeom>
          <a:ln>
            <a:noFill/>
          </a:ln>
        </p:spPr>
      </p:pic>
      <p:sp>
        <p:nvSpPr>
          <p:cNvPr id="836" name="CustomShape 10"/>
          <p:cNvSpPr/>
          <p:nvPr/>
        </p:nvSpPr>
        <p:spPr>
          <a:xfrm>
            <a:off x="611640" y="2090520"/>
            <a:ext cx="13302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Competenze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sociali e civiche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7" name="CustomShape 11"/>
          <p:cNvSpPr/>
          <p:nvPr/>
        </p:nvSpPr>
        <p:spPr>
          <a:xfrm>
            <a:off x="2359800" y="2139840"/>
            <a:ext cx="210348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Senso di iniziativa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e di imprenditorialità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8" name="CustomShape 12"/>
          <p:cNvSpPr/>
          <p:nvPr/>
        </p:nvSpPr>
        <p:spPr>
          <a:xfrm>
            <a:off x="4589640" y="2162520"/>
            <a:ext cx="18720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Consapevolezza ed espressione culturali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9" name="CustomShape 13"/>
          <p:cNvSpPr/>
          <p:nvPr/>
        </p:nvSpPr>
        <p:spPr>
          <a:xfrm>
            <a:off x="6845760" y="2117160"/>
            <a:ext cx="156564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Comunicazione in lingue straniere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0" name="CustomShape 14"/>
          <p:cNvSpPr/>
          <p:nvPr/>
        </p:nvSpPr>
        <p:spPr>
          <a:xfrm>
            <a:off x="474120" y="3921480"/>
            <a:ext cx="161892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La comunicazione nella madrelingua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1" name="CustomShape 15"/>
          <p:cNvSpPr/>
          <p:nvPr/>
        </p:nvSpPr>
        <p:spPr>
          <a:xfrm>
            <a:off x="2158920" y="3961800"/>
            <a:ext cx="2586240" cy="698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Competenza matematica,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2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scientifica, tecnologica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2" name="CustomShape 16"/>
          <p:cNvSpPr/>
          <p:nvPr/>
        </p:nvSpPr>
        <p:spPr>
          <a:xfrm>
            <a:off x="4885920" y="3993480"/>
            <a:ext cx="1330200" cy="729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Imparare ad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imparare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3" name="CustomShape 17"/>
          <p:cNvSpPr/>
          <p:nvPr/>
        </p:nvSpPr>
        <p:spPr>
          <a:xfrm>
            <a:off x="7008840" y="3962520"/>
            <a:ext cx="1245600" cy="75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Competenza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4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digitale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4" name="CustomShape 18"/>
          <p:cNvSpPr/>
          <p:nvPr/>
        </p:nvSpPr>
        <p:spPr>
          <a:xfrm>
            <a:off x="1708560" y="113148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2187B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5" name="CustomShape 19"/>
          <p:cNvSpPr/>
          <p:nvPr/>
        </p:nvSpPr>
        <p:spPr>
          <a:xfrm>
            <a:off x="3898440" y="107856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6BA1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6" name="CustomShape 20"/>
          <p:cNvSpPr/>
          <p:nvPr/>
        </p:nvSpPr>
        <p:spPr>
          <a:xfrm>
            <a:off x="6125040" y="107856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E77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7" name="CustomShape 21"/>
          <p:cNvSpPr/>
          <p:nvPr/>
        </p:nvSpPr>
        <p:spPr>
          <a:xfrm>
            <a:off x="8150400" y="107856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2187B3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8" name="CustomShape 22"/>
          <p:cNvSpPr/>
          <p:nvPr/>
        </p:nvSpPr>
        <p:spPr>
          <a:xfrm>
            <a:off x="1775520" y="288144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6BA1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9" name="CustomShape 23"/>
          <p:cNvSpPr/>
          <p:nvPr/>
        </p:nvSpPr>
        <p:spPr>
          <a:xfrm>
            <a:off x="3964320" y="285984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E77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0" name="CustomShape 24"/>
          <p:cNvSpPr/>
          <p:nvPr/>
        </p:nvSpPr>
        <p:spPr>
          <a:xfrm>
            <a:off x="6125040" y="288720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6BA195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1" name="CustomShape 25"/>
          <p:cNvSpPr/>
          <p:nvPr/>
        </p:nvSpPr>
        <p:spPr>
          <a:xfrm>
            <a:off x="8153640" y="2909160"/>
            <a:ext cx="564840" cy="564120"/>
          </a:xfrm>
          <a:prstGeom prst="ellipse">
            <a:avLst/>
          </a:prstGeom>
          <a:solidFill>
            <a:schemeClr val="bg1"/>
          </a:solidFill>
          <a:ln>
            <a:solidFill>
              <a:srgbClr val="E7790A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52" name="CustomShape 26"/>
          <p:cNvSpPr/>
          <p:nvPr/>
        </p:nvSpPr>
        <p:spPr>
          <a:xfrm>
            <a:off x="1842480" y="122544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1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3" name="CustomShape 27"/>
          <p:cNvSpPr/>
          <p:nvPr/>
        </p:nvSpPr>
        <p:spPr>
          <a:xfrm>
            <a:off x="4032360" y="117648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2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4" name="CustomShape 28"/>
          <p:cNvSpPr/>
          <p:nvPr/>
        </p:nvSpPr>
        <p:spPr>
          <a:xfrm>
            <a:off x="6258960" y="117648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3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5" name="CustomShape 29"/>
          <p:cNvSpPr/>
          <p:nvPr/>
        </p:nvSpPr>
        <p:spPr>
          <a:xfrm>
            <a:off x="8284320" y="117648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4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6" name="CustomShape 30"/>
          <p:cNvSpPr/>
          <p:nvPr/>
        </p:nvSpPr>
        <p:spPr>
          <a:xfrm>
            <a:off x="1909440" y="298476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5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7" name="CustomShape 31"/>
          <p:cNvSpPr/>
          <p:nvPr/>
        </p:nvSpPr>
        <p:spPr>
          <a:xfrm>
            <a:off x="4098240" y="295740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6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8" name="CustomShape 32"/>
          <p:cNvSpPr/>
          <p:nvPr/>
        </p:nvSpPr>
        <p:spPr>
          <a:xfrm>
            <a:off x="6258960" y="298476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6BA195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7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9" name="CustomShape 33"/>
          <p:cNvSpPr/>
          <p:nvPr/>
        </p:nvSpPr>
        <p:spPr>
          <a:xfrm>
            <a:off x="8287560" y="3006720"/>
            <a:ext cx="29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800" b="1" strike="noStrike" spc="-1">
                <a:solidFill>
                  <a:srgbClr val="E7790A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8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0" name="Picture 2"/>
          <p:cNvPicPr/>
          <p:nvPr/>
        </p:nvPicPr>
        <p:blipFill>
          <a:blip r:embed="rId10"/>
          <a:stretch/>
        </p:blipFill>
        <p:spPr>
          <a:xfrm>
            <a:off x="6867000" y="420120"/>
            <a:ext cx="945000" cy="476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27479" y="0"/>
            <a:ext cx="4816290" cy="51435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3363" y="3200874"/>
            <a:ext cx="3604497" cy="52300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6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Video di </a:t>
            </a:r>
            <a:r>
              <a:rPr lang="en-US" sz="26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presentazione</a:t>
            </a:r>
            <a:endParaRPr lang="en-US" sz="2600" kern="120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/>
          </p:nvPr>
        </p:nvSpPr>
        <p:spPr>
          <a:xfrm>
            <a:off x="603591" y="2571749"/>
            <a:ext cx="3604268" cy="62912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>
              <a:lnSpc>
                <a:spcPct val="90000"/>
              </a:lnSpc>
              <a:spcBef>
                <a:spcPts val="1000"/>
              </a:spcBef>
            </a:pPr>
            <a:r>
              <a:rPr lang="en-US" sz="1400" kern="1200">
                <a:solidFill>
                  <a:srgbClr val="000000"/>
                </a:solidFill>
                <a:latin typeface="+mn-lt"/>
                <a:ea typeface="+mn-ea"/>
                <a:cs typeface="+mn-cs"/>
                <a:hlinkClick r:id="rId3"/>
              </a:rPr>
              <a:t>https://www.youtube.com/watch?v=WGFM94WIjNs</a:t>
            </a:r>
            <a:endParaRPr lang="en-US" sz="1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en-US" sz="1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algn="l" rtl="0">
              <a:lnSpc>
                <a:spcPct val="90000"/>
              </a:lnSpc>
              <a:spcBef>
                <a:spcPts val="1000"/>
              </a:spcBef>
            </a:pPr>
            <a:endParaRPr lang="en-US" sz="1400" kern="120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5340" y="435869"/>
            <a:ext cx="4098660" cy="470763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72BF90E-2A03-4C37-9F8B-2564DD7BE8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2327" y="1819117"/>
            <a:ext cx="3106320" cy="219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724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233953" y="677505"/>
            <a:ext cx="86814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2400"/>
              <a:buFont typeface="Arial"/>
              <a:buNone/>
            </a:pPr>
            <a:r>
              <a:rPr lang="en" sz="2400" b="0" i="0" u="none" strike="noStrike" cap="none" err="1">
                <a:solidFill>
                  <a:srgbClr val="466EA5"/>
                </a:solidFill>
                <a:latin typeface="Arial"/>
                <a:ea typeface="Arial"/>
                <a:cs typeface="Arial"/>
                <a:sym typeface="Arial"/>
              </a:rPr>
              <a:t>ManpowerGroup</a:t>
            </a:r>
            <a:r>
              <a:rPr lang="en" sz="2400" b="0" i="0" u="none" strike="noStrike" cap="none">
                <a:solidFill>
                  <a:srgbClr val="466EA5"/>
                </a:solidFill>
                <a:latin typeface="Arial"/>
                <a:ea typeface="Arial"/>
                <a:cs typeface="Arial"/>
                <a:sym typeface="Arial"/>
              </a:rPr>
              <a:t> Overview</a:t>
            </a:r>
            <a:endParaRPr sz="2400" b="0" i="0" u="none" strike="noStrike" cap="none">
              <a:solidFill>
                <a:srgbClr val="466E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233953" y="1180720"/>
            <a:ext cx="86814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1400"/>
              <a:buFont typeface="Arial"/>
              <a:buNone/>
            </a:pPr>
            <a:r>
              <a:rPr lang="en" sz="1400" b="1" i="0" u="none" strike="noStrike" cap="none" dirty="0">
                <a:solidFill>
                  <a:srgbClr val="466EA5"/>
                </a:solidFill>
                <a:latin typeface="Arial"/>
                <a:ea typeface="Arial"/>
                <a:cs typeface="Arial"/>
                <a:sym typeface="Arial"/>
              </a:rPr>
              <a:t>70 anni di esperienza nelle Global Workforce Solutions</a:t>
            </a:r>
            <a:endParaRPr sz="1400" b="1" i="0" u="none" strike="noStrike" cap="none" dirty="0">
              <a:solidFill>
                <a:srgbClr val="466E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5905119" y="1809525"/>
            <a:ext cx="2865300" cy="395400"/>
          </a:xfrm>
          <a:prstGeom prst="roundRect">
            <a:avLst>
              <a:gd name="adj" fmla="val 27914"/>
            </a:avLst>
          </a:prstGeom>
          <a:solidFill>
            <a:srgbClr val="E77C2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Most Trusted Brand in the Industry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5768957" y="1812572"/>
            <a:ext cx="404700" cy="398400"/>
          </a:xfrm>
          <a:prstGeom prst="ellipse">
            <a:avLst/>
          </a:prstGeom>
          <a:solidFill>
            <a:srgbClr val="E77C22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5819621" y="1862469"/>
            <a:ext cx="303300" cy="298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5847681" y="1890105"/>
            <a:ext cx="247200" cy="243300"/>
          </a:xfrm>
          <a:prstGeom prst="ellipse">
            <a:avLst/>
          </a:prstGeom>
          <a:solidFill>
            <a:srgbClr val="E77C2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6" name="Shape 166" descr="Star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8055" y="1918454"/>
            <a:ext cx="182266" cy="17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/>
          <p:nvPr/>
        </p:nvSpPr>
        <p:spPr>
          <a:xfrm>
            <a:off x="5938825" y="3085628"/>
            <a:ext cx="2865300" cy="395400"/>
          </a:xfrm>
          <a:prstGeom prst="roundRect">
            <a:avLst>
              <a:gd name="adj" fmla="val 27914"/>
            </a:avLst>
          </a:prstGeom>
          <a:solidFill>
            <a:srgbClr val="E77C2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marR="0" lvl="0" indent="215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Helvetica Neue"/>
              <a:buNone/>
              <a:tabLst/>
              <a:defRPr/>
            </a:pPr>
            <a:r>
              <a:rPr kumimoji="0" lang="en" sz="11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 Most Trusted Brand in the Industry 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0" name="Shape 170"/>
          <p:cNvSpPr/>
          <p:nvPr/>
        </p:nvSpPr>
        <p:spPr>
          <a:xfrm>
            <a:off x="5802663" y="3088675"/>
            <a:ext cx="404700" cy="398400"/>
          </a:xfrm>
          <a:prstGeom prst="ellipse">
            <a:avLst/>
          </a:prstGeom>
          <a:solidFill>
            <a:srgbClr val="E77C22"/>
          </a:solidFill>
          <a:ln w="381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5853327" y="3138572"/>
            <a:ext cx="303300" cy="2988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5881387" y="3166208"/>
            <a:ext cx="247200" cy="243300"/>
          </a:xfrm>
          <a:prstGeom prst="ellipse">
            <a:avLst/>
          </a:prstGeom>
          <a:solidFill>
            <a:srgbClr val="E77C22"/>
          </a:solidFill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3" name="Shape 173" descr="Star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11761" y="3194557"/>
            <a:ext cx="182266" cy="1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 descr="MPG_BE_Logo_SS_STK_MC_RGB_REG.png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09779" y="3525344"/>
            <a:ext cx="855979" cy="483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2D1E0FFA-2503-4A17-8B29-BD394ACAB8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32" y="1688737"/>
            <a:ext cx="5422231" cy="30721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ED03AC-F9CC-DA47-B815-82E4AAB6452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10544" y="2294786"/>
            <a:ext cx="1027225" cy="5707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13D36A-9A02-0347-8CED-18575D3DD40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351" y="2294786"/>
            <a:ext cx="618551" cy="583145"/>
          </a:xfrm>
          <a:prstGeom prst="rect">
            <a:avLst/>
          </a:prstGeom>
        </p:spPr>
      </p:pic>
      <p:grpSp>
        <p:nvGrpSpPr>
          <p:cNvPr id="7" name="Gruppo 6"/>
          <p:cNvGrpSpPr/>
          <p:nvPr/>
        </p:nvGrpSpPr>
        <p:grpSpPr>
          <a:xfrm>
            <a:off x="5918483" y="4142166"/>
            <a:ext cx="2822422" cy="520345"/>
            <a:chOff x="5681663" y="4221930"/>
            <a:chExt cx="3122462" cy="527031"/>
          </a:xfrm>
        </p:grpSpPr>
        <p:pic>
          <p:nvPicPr>
            <p:cNvPr id="159" name="Shape 159" descr="MPG_BE_Logo_SLTN_SS_STK_MC_RGB_REG.png"/>
            <p:cNvPicPr preferRelativeResize="0"/>
            <p:nvPr/>
          </p:nvPicPr>
          <p:blipFill rotWithShape="1">
            <a:blip r:embed="rId8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81663" y="4305780"/>
              <a:ext cx="600081" cy="3702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Shape 174" descr="EXP_BE_Logo_SS_STK_MC_RGB_REG.png"/>
            <p:cNvPicPr preferRelativeResize="0"/>
            <p:nvPr/>
          </p:nvPicPr>
          <p:blipFill rotWithShape="1">
            <a:blip r:embed="rId9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88258" y="4280323"/>
              <a:ext cx="309728" cy="4102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Shape 176" descr="RM_BE_Logo_SS_STK_MC_REG_RGB.png"/>
            <p:cNvPicPr preferRelativeResize="0"/>
            <p:nvPr/>
          </p:nvPicPr>
          <p:blipFill rotWithShape="1">
            <a:blip r:embed="rId10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900626" y="4280323"/>
              <a:ext cx="465451" cy="4211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Shape 177" descr="MAN_BE_Logo_SS_STK_MC_RGB.png"/>
            <p:cNvPicPr preferRelativeResize="0"/>
            <p:nvPr/>
          </p:nvPicPr>
          <p:blipFill rotWithShape="1">
            <a:blip r:embed="rId11" cstate="print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337767" y="4280323"/>
              <a:ext cx="449386" cy="3530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" name="Immagine 2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628" y="4275147"/>
              <a:ext cx="394497" cy="400845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5868" y="4221930"/>
              <a:ext cx="531899" cy="527031"/>
            </a:xfrm>
            <a:prstGeom prst="rect">
              <a:avLst/>
            </a:prstGeom>
          </p:spPr>
        </p:pic>
      </p:grpSp>
      <p:pic>
        <p:nvPicPr>
          <p:cNvPr id="8" name="Immagine 7">
            <a:extLst>
              <a:ext uri="{FF2B5EF4-FFF2-40B4-BE49-F238E27FC236}">
                <a16:creationId xmlns:a16="http://schemas.microsoft.com/office/drawing/2014/main" id="{ABDCDA76-1D51-4DE9-B2EA-52994D2FA9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221" y="4671814"/>
            <a:ext cx="146317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1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3FB1FC4-FDEA-4D2E-BC72-340BE70E2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2" y="784519"/>
            <a:ext cx="7789477" cy="380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19B93DB-DA80-4124-978F-D714A793E9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292" y="1441598"/>
            <a:ext cx="3013836" cy="3058651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C93B11-B518-4737-9735-4C6E5DFD179E}"/>
              </a:ext>
            </a:extLst>
          </p:cNvPr>
          <p:cNvSpPr txBox="1"/>
          <p:nvPr/>
        </p:nvSpPr>
        <p:spPr>
          <a:xfrm>
            <a:off x="3464139" y="27123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/>
              <a:t>WORKFORCE</a:t>
            </a:r>
          </a:p>
          <a:p>
            <a:pPr algn="ctr"/>
            <a:r>
              <a:rPr lang="it-IT" sz="1400" b="1" dirty="0"/>
              <a:t>SOLUTIONS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F5785B0-43F9-49CD-89C2-7C06F0705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409" y="1272317"/>
            <a:ext cx="3281260" cy="333191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2D869-CFB6-4E42-8B56-AE8E907C720C}"/>
              </a:ext>
            </a:extLst>
          </p:cNvPr>
          <p:cNvSpPr txBox="1"/>
          <p:nvPr/>
        </p:nvSpPr>
        <p:spPr>
          <a:xfrm>
            <a:off x="1782717" y="1941210"/>
            <a:ext cx="14088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/>
              <a:t>Staffing</a:t>
            </a:r>
            <a:endParaRPr lang="it-IT" sz="1100" b="1" dirty="0"/>
          </a:p>
          <a:p>
            <a:r>
              <a:rPr lang="it-IT" sz="800" dirty="0" err="1">
                <a:latin typeface="Calibri Light" pitchFamily="34" charset="0"/>
              </a:rPr>
              <a:t>Staffing</a:t>
            </a:r>
            <a:r>
              <a:rPr lang="it-IT" sz="800" dirty="0">
                <a:latin typeface="Calibri Light" pitchFamily="34" charset="0"/>
              </a:rPr>
              <a:t> e </a:t>
            </a:r>
          </a:p>
          <a:p>
            <a:r>
              <a:rPr lang="it-IT" sz="800" dirty="0">
                <a:latin typeface="Calibri Light" pitchFamily="34" charset="0"/>
              </a:rPr>
              <a:t>Selezione ed entry </a:t>
            </a:r>
            <a:r>
              <a:rPr lang="it-IT" sz="800" dirty="0" err="1">
                <a:latin typeface="Calibri Light" pitchFamily="34" charset="0"/>
              </a:rPr>
              <a:t>level</a:t>
            </a:r>
            <a:r>
              <a:rPr lang="it-IT" sz="800" dirty="0">
                <a:latin typeface="Calibri Light" pitchFamily="34" charset="0"/>
              </a:rPr>
              <a:t> 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0089569C-E564-4142-8C8B-2DFE1BEAC5FC}"/>
              </a:ext>
            </a:extLst>
          </p:cNvPr>
          <p:cNvSpPr txBox="1"/>
          <p:nvPr/>
        </p:nvSpPr>
        <p:spPr>
          <a:xfrm>
            <a:off x="4076207" y="4332461"/>
            <a:ext cx="189392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Outsourcing Solutions</a:t>
            </a:r>
            <a:endParaRPr lang="en-US" sz="900" b="1" dirty="0"/>
          </a:p>
          <a:p>
            <a:r>
              <a:rPr lang="en-US" sz="800" dirty="0" err="1">
                <a:latin typeface="Calibri Light" pitchFamily="34" charset="0"/>
              </a:rPr>
              <a:t>Soluzioni</a:t>
            </a:r>
            <a:r>
              <a:rPr lang="en-US" sz="800" dirty="0">
                <a:latin typeface="Calibri Light" pitchFamily="34" charset="0"/>
              </a:rPr>
              <a:t> in outsourcing </a:t>
            </a:r>
          </a:p>
          <a:p>
            <a:r>
              <a:rPr lang="en-US" sz="800" dirty="0">
                <a:latin typeface="Calibri Light" pitchFamily="34" charset="0"/>
              </a:rPr>
              <a:t>(RPO &amp; TBO)</a:t>
            </a:r>
            <a:endParaRPr lang="it-IT" sz="600" dirty="0">
              <a:latin typeface="Calibri Light" pitchFamily="34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E1B63B4-CE76-47CE-84CF-40D651D5D41B}"/>
              </a:ext>
            </a:extLst>
          </p:cNvPr>
          <p:cNvSpPr txBox="1"/>
          <p:nvPr/>
        </p:nvSpPr>
        <p:spPr>
          <a:xfrm>
            <a:off x="5335076" y="1704118"/>
            <a:ext cx="136815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>
                <a:latin typeface="Calibri Light" pitchFamily="34" charset="0"/>
              </a:rPr>
              <a:t>Talent Company</a:t>
            </a:r>
            <a:endParaRPr lang="it-IT" sz="900" b="1" dirty="0">
              <a:latin typeface="Calibri Light" pitchFamily="34" charset="0"/>
            </a:endParaRPr>
          </a:p>
          <a:p>
            <a:r>
              <a:rPr lang="it-IT" sz="800" dirty="0">
                <a:latin typeface="Calibri Light" pitchFamily="34" charset="0"/>
              </a:rPr>
              <a:t>Ricerca e Selezione,</a:t>
            </a:r>
          </a:p>
          <a:p>
            <a:r>
              <a:rPr lang="it-IT" sz="800" dirty="0">
                <a:latin typeface="Calibri Light" pitchFamily="34" charset="0"/>
              </a:rPr>
              <a:t>Sviluppo career &amp; </a:t>
            </a:r>
            <a:r>
              <a:rPr lang="it-IT" sz="800" dirty="0" err="1">
                <a:latin typeface="Calibri Light" pitchFamily="34" charset="0"/>
              </a:rPr>
              <a:t>Skill</a:t>
            </a:r>
            <a:r>
              <a:rPr lang="it-IT" sz="800" dirty="0">
                <a:latin typeface="Calibri Light" pitchFamily="34" charset="0"/>
              </a:rPr>
              <a:t>,</a:t>
            </a:r>
          </a:p>
          <a:p>
            <a:r>
              <a:rPr lang="it-IT" sz="800" dirty="0">
                <a:latin typeface="Calibri Light" pitchFamily="34" charset="0"/>
              </a:rPr>
              <a:t>Project Solutions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4686187-97A2-40C6-BB7C-81DA44A47F53}"/>
              </a:ext>
            </a:extLst>
          </p:cNvPr>
          <p:cNvSpPr txBox="1"/>
          <p:nvPr/>
        </p:nvSpPr>
        <p:spPr>
          <a:xfrm>
            <a:off x="5387669" y="3322261"/>
            <a:ext cx="128460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Training</a:t>
            </a:r>
            <a:endParaRPr lang="it-IT" sz="900" b="1" dirty="0"/>
          </a:p>
          <a:p>
            <a:r>
              <a:rPr lang="it-IT" sz="800" dirty="0">
                <a:latin typeface="Calibri Light" pitchFamily="34" charset="0"/>
              </a:rPr>
              <a:t>Soluzioni personalizzate</a:t>
            </a:r>
          </a:p>
          <a:p>
            <a:r>
              <a:rPr lang="it-IT" sz="800" dirty="0">
                <a:latin typeface="Calibri Light" pitchFamily="34" charset="0"/>
              </a:rPr>
              <a:t>di formazione </a:t>
            </a:r>
            <a:r>
              <a:rPr lang="it-IT" sz="800" dirty="0" err="1">
                <a:latin typeface="Calibri Light" pitchFamily="34" charset="0"/>
              </a:rPr>
              <a:t>blended</a:t>
            </a:r>
            <a:endParaRPr lang="it-IT" sz="800" dirty="0">
              <a:latin typeface="Calibri Light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560CF01B-5C19-46B5-9354-FF6793F247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958" y="1679879"/>
            <a:ext cx="1115467" cy="267712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E928390E-E217-47E0-A99C-61D67DE6C9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40" y="3275474"/>
            <a:ext cx="1368152" cy="32835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37EE8AD7-BC95-4B0C-B3CC-50338BA0C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713" y="1264000"/>
            <a:ext cx="1344498" cy="32268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5DD7269D-2A3D-4920-84C1-E299C94A0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718" y="2999099"/>
            <a:ext cx="1346510" cy="323162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AA1126D-D0C8-4C59-881E-A4DE7E79FB8D}"/>
              </a:ext>
            </a:extLst>
          </p:cNvPr>
          <p:cNvSpPr txBox="1"/>
          <p:nvPr/>
        </p:nvSpPr>
        <p:spPr>
          <a:xfrm>
            <a:off x="1411480" y="3540836"/>
            <a:ext cx="189392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Global Career Expert </a:t>
            </a:r>
          </a:p>
          <a:p>
            <a:r>
              <a:rPr lang="en-US" sz="800" dirty="0">
                <a:latin typeface="Calibri Light" pitchFamily="34" charset="0"/>
              </a:rPr>
              <a:t>Organizational effectiveness</a:t>
            </a:r>
          </a:p>
          <a:p>
            <a:r>
              <a:rPr lang="en-US" sz="800" dirty="0">
                <a:latin typeface="Calibri Light" pitchFamily="34" charset="0"/>
              </a:rPr>
              <a:t>Individual </a:t>
            </a:r>
            <a:r>
              <a:rPr lang="en-US" sz="800" dirty="0" err="1">
                <a:latin typeface="Calibri Light" pitchFamily="34" charset="0"/>
              </a:rPr>
              <a:t>developement</a:t>
            </a:r>
            <a:endParaRPr lang="en-US" sz="800" dirty="0">
              <a:latin typeface="Calibri Light" pitchFamily="34" charset="0"/>
            </a:endParaRPr>
          </a:p>
          <a:p>
            <a:r>
              <a:rPr lang="en-US" sz="800" dirty="0">
                <a:latin typeface="Calibri Light" pitchFamily="34" charset="0"/>
              </a:rPr>
              <a:t>Career Management</a:t>
            </a:r>
          </a:p>
        </p:txBody>
      </p:sp>
      <p:pic>
        <p:nvPicPr>
          <p:cNvPr id="17" name="Picture 3">
            <a:extLst>
              <a:ext uri="{FF2B5EF4-FFF2-40B4-BE49-F238E27FC236}">
                <a16:creationId xmlns:a16="http://schemas.microsoft.com/office/drawing/2014/main" id="{200543E1-D63B-43FD-8A40-E5D13B2C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820" y="542744"/>
            <a:ext cx="785712" cy="789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885D26-8CA9-40D8-A0A8-0DB1EBEDA595}"/>
              </a:ext>
            </a:extLst>
          </p:cNvPr>
          <p:cNvSpPr txBox="1"/>
          <p:nvPr/>
        </p:nvSpPr>
        <p:spPr>
          <a:xfrm>
            <a:off x="3667280" y="1277476"/>
            <a:ext cx="155279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/>
              <a:t>Professional </a:t>
            </a:r>
            <a:r>
              <a:rPr lang="it-IT" sz="1000" b="1" dirty="0" err="1"/>
              <a:t>Recruitment</a:t>
            </a:r>
            <a:endParaRPr lang="it-IT" sz="1100" b="1" dirty="0"/>
          </a:p>
          <a:p>
            <a:r>
              <a:rPr lang="it-IT" sz="800" dirty="0">
                <a:latin typeface="Calibri Light" pitchFamily="34" charset="0"/>
              </a:rPr>
              <a:t>Selezione Professional, </a:t>
            </a:r>
            <a:r>
              <a:rPr lang="it-IT" sz="800" dirty="0" err="1">
                <a:latin typeface="Calibri Light" pitchFamily="34" charset="0"/>
              </a:rPr>
              <a:t>Experienced</a:t>
            </a:r>
            <a:r>
              <a:rPr lang="it-IT" sz="800" dirty="0">
                <a:latin typeface="Calibri Light" pitchFamily="34" charset="0"/>
              </a:rPr>
              <a:t> e Volume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B7168784-B7C9-45E4-82F2-DAC4C517961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103" y="4083918"/>
            <a:ext cx="1008112" cy="1008112"/>
          </a:xfrm>
          <a:prstGeom prst="rect">
            <a:avLst/>
          </a:prstGeom>
        </p:spPr>
      </p:pic>
      <p:sp>
        <p:nvSpPr>
          <p:cNvPr id="21" name="Shape 160">
            <a:extLst>
              <a:ext uri="{FF2B5EF4-FFF2-40B4-BE49-F238E27FC236}">
                <a16:creationId xmlns:a16="http://schemas.microsoft.com/office/drawing/2014/main" id="{5C38ED51-2571-4652-8303-903AE16E47A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71434" y="-78011"/>
            <a:ext cx="45151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6EA5"/>
              </a:buClr>
              <a:buSzPts val="2400"/>
              <a:buFont typeface="Arial"/>
              <a:buNone/>
            </a:pPr>
            <a:r>
              <a:rPr lang="it-IT" b="1" dirty="0">
                <a:solidFill>
                  <a:schemeClr val="bg1"/>
                </a:solidFill>
              </a:rPr>
              <a:t>Global </a:t>
            </a:r>
            <a:r>
              <a:rPr lang="it-IT" b="1" dirty="0" err="1">
                <a:solidFill>
                  <a:schemeClr val="bg1"/>
                </a:solidFill>
              </a:rPr>
              <a:t>Workforce</a:t>
            </a:r>
            <a:r>
              <a:rPr lang="it-IT" b="1" dirty="0">
                <a:solidFill>
                  <a:schemeClr val="bg1"/>
                </a:solidFill>
              </a:rPr>
              <a:t> Solutions</a:t>
            </a:r>
            <a:endParaRPr sz="2400" b="1" i="0" u="none" strike="noStrike" cap="none" dirty="0">
              <a:solidFill>
                <a:schemeClr val="bg1"/>
              </a:solidFill>
              <a:sym typeface="Arial"/>
            </a:endParaRPr>
          </a:p>
        </p:txBody>
      </p:sp>
      <p:sp>
        <p:nvSpPr>
          <p:cNvPr id="2" name="Ovale 1">
            <a:extLst>
              <a:ext uri="{FF2B5EF4-FFF2-40B4-BE49-F238E27FC236}">
                <a16:creationId xmlns:a16="http://schemas.microsoft.com/office/drawing/2014/main" id="{9C35B534-2AE3-482D-806D-8D38A2F2A46D}"/>
              </a:ext>
            </a:extLst>
          </p:cNvPr>
          <p:cNvSpPr/>
          <p:nvPr/>
        </p:nvSpPr>
        <p:spPr>
          <a:xfrm>
            <a:off x="8604448" y="4731990"/>
            <a:ext cx="144016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191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TextShape 1"/>
          <p:cNvSpPr txBox="1"/>
          <p:nvPr/>
        </p:nvSpPr>
        <p:spPr>
          <a:xfrm>
            <a:off x="304920" y="373680"/>
            <a:ext cx="8229240" cy="5457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lstStyle/>
          <a:p>
            <a:pPr>
              <a:lnSpc>
                <a:spcPct val="105000"/>
              </a:lnSpc>
            </a:pPr>
            <a:r>
              <a:rPr lang="it-IT" sz="3200" b="0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La trasformazione dei Modelli di Business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5" name="TextShape 2"/>
          <p:cNvSpPr txBox="1"/>
          <p:nvPr/>
        </p:nvSpPr>
        <p:spPr>
          <a:xfrm>
            <a:off x="152280" y="1049760"/>
            <a:ext cx="8750160" cy="339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lstStyle/>
          <a:p>
            <a:pPr>
              <a:lnSpc>
                <a:spcPct val="100000"/>
              </a:lnSpc>
            </a:pPr>
            <a:r>
              <a:rPr lang="it-IT" sz="1600" b="0" strike="noStrike" spc="38">
                <a:solidFill>
                  <a:srgbClr val="45494E"/>
                </a:solidFill>
                <a:uFill>
                  <a:solidFill>
                    <a:srgbClr val="FFFFFF"/>
                  </a:solidFill>
                </a:uFill>
                <a:latin typeface="Calibri Light"/>
                <a:ea typeface="Times New Roman"/>
              </a:rPr>
              <a:t>L’impatto della 4^ rivoluzione industriale nel mondo del lavoro non ha precedenti. Tecnologia e digitale trasformano le logiche economiche dei mercati e le aziende vivono una forte e costante competizione. </a:t>
            </a: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9680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marL="139680">
              <a:lnSpc>
                <a:spcPct val="100000"/>
              </a:lnSpc>
            </a:pPr>
            <a:endParaRPr lang="it-IT" sz="32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16" name="Shape 83"/>
          <p:cNvPicPr/>
          <p:nvPr/>
        </p:nvPicPr>
        <p:blipFill>
          <a:blip r:embed="rId3"/>
          <a:srcRect b="12474"/>
          <a:stretch/>
        </p:blipFill>
        <p:spPr>
          <a:xfrm>
            <a:off x="228600" y="1886040"/>
            <a:ext cx="8547120" cy="310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TextShape 1"/>
          <p:cNvSpPr txBox="1"/>
          <p:nvPr/>
        </p:nvSpPr>
        <p:spPr>
          <a:xfrm>
            <a:off x="494640" y="170280"/>
            <a:ext cx="8534160" cy="45684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L’impatto del nuovo scenario sugli Individui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518" name="CustomShape 2"/>
          <p:cNvSpPr/>
          <p:nvPr/>
        </p:nvSpPr>
        <p:spPr>
          <a:xfrm>
            <a:off x="609480" y="2624040"/>
            <a:ext cx="2858040" cy="21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7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sfida più grande delle aziende sarà quella di attrarre persone che non accetteranno assunzioni di tipo tradizionale. Le risorse in possesso di competenze strategiche avranno il controllo della propria carriera.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9" name="CustomShape 3"/>
          <p:cNvSpPr/>
          <p:nvPr/>
        </p:nvSpPr>
        <p:spPr>
          <a:xfrm>
            <a:off x="5771520" y="1178640"/>
            <a:ext cx="273708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Da Il Lavoro per la Vita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Carriera giusta per Me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20" name="Shape 122"/>
          <p:cNvPicPr/>
          <p:nvPr/>
        </p:nvPicPr>
        <p:blipFill>
          <a:blip r:embed="rId3"/>
          <a:stretch/>
        </p:blipFill>
        <p:spPr>
          <a:xfrm>
            <a:off x="494640" y="701640"/>
            <a:ext cx="5296320" cy="1740240"/>
          </a:xfrm>
          <a:prstGeom prst="rect">
            <a:avLst/>
          </a:prstGeom>
          <a:ln>
            <a:noFill/>
          </a:ln>
        </p:spPr>
      </p:pic>
      <p:pic>
        <p:nvPicPr>
          <p:cNvPr id="521" name="Picture 2"/>
          <p:cNvPicPr/>
          <p:nvPr/>
        </p:nvPicPr>
        <p:blipFill>
          <a:blip r:embed="rId4"/>
          <a:stretch/>
        </p:blipFill>
        <p:spPr>
          <a:xfrm>
            <a:off x="3867480" y="2587680"/>
            <a:ext cx="4641120" cy="14961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4755600" y="3507840"/>
            <a:ext cx="3549960" cy="942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 datori di lavoro anticipano il cambiamento. Tre leader aziendali su quattro credono che l’automazione renderà necessarie nuove competenze nei prossimi due anni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70520" y="1378440"/>
            <a:ext cx="358092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just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La digitalizzazione farà aumentare o diminuire il numero di dipendenti?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Le previsioni sono ottimistiche .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it-IT" sz="14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Solo il 12% dei datori di lavoro prevede di diminuire l’organico a causa dell’automazione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7" name="TextShape 3"/>
          <p:cNvSpPr txBox="1"/>
          <p:nvPr/>
        </p:nvSpPr>
        <p:spPr>
          <a:xfrm>
            <a:off x="304920" y="438120"/>
            <a:ext cx="8457840" cy="5918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L’impatto della digitalizzazione sui posti di lavoro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28" name="Picture 2"/>
          <p:cNvPicPr/>
          <p:nvPr/>
        </p:nvPicPr>
        <p:blipFill>
          <a:blip r:embed="rId3"/>
          <a:stretch/>
        </p:blipFill>
        <p:spPr>
          <a:xfrm>
            <a:off x="4661640" y="1123920"/>
            <a:ext cx="3504960" cy="2199960"/>
          </a:xfrm>
          <a:prstGeom prst="rect">
            <a:avLst/>
          </a:prstGeom>
          <a:ln>
            <a:noFill/>
          </a:ln>
        </p:spPr>
      </p:pic>
      <p:pic>
        <p:nvPicPr>
          <p:cNvPr id="529" name="Picture 3"/>
          <p:cNvPicPr/>
          <p:nvPr/>
        </p:nvPicPr>
        <p:blipFill>
          <a:blip r:embed="rId4"/>
          <a:stretch/>
        </p:blipFill>
        <p:spPr>
          <a:xfrm>
            <a:off x="446760" y="2720880"/>
            <a:ext cx="4142520" cy="1874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CustomShape 1"/>
          <p:cNvSpPr/>
          <p:nvPr/>
        </p:nvSpPr>
        <p:spPr>
          <a:xfrm>
            <a:off x="8820360" y="4758480"/>
            <a:ext cx="431640" cy="261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fld id="{421DFC26-9FC3-4A01-9FEC-96681DD3FDDB}" type="slidenum">
              <a:rPr lang="it-IT" sz="1100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7</a:t>
            </a:fld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31" name="Picture 2"/>
          <p:cNvPicPr/>
          <p:nvPr/>
        </p:nvPicPr>
        <p:blipFill>
          <a:blip r:embed="rId3"/>
          <a:srcRect t="9894"/>
          <a:stretch/>
        </p:blipFill>
        <p:spPr>
          <a:xfrm>
            <a:off x="244800" y="1450080"/>
            <a:ext cx="8766720" cy="3425760"/>
          </a:xfrm>
          <a:prstGeom prst="rect">
            <a:avLst/>
          </a:prstGeom>
          <a:ln>
            <a:noFill/>
          </a:ln>
        </p:spPr>
      </p:pic>
      <p:sp>
        <p:nvSpPr>
          <p:cNvPr id="532" name="CustomShape 2"/>
          <p:cNvSpPr/>
          <p:nvPr/>
        </p:nvSpPr>
        <p:spPr>
          <a:xfrm>
            <a:off x="304920" y="267480"/>
            <a:ext cx="8457840" cy="591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3200" b="0" strike="noStrike" spc="-1">
                <a:solidFill>
                  <a:srgbClr val="2187B3"/>
                </a:solidFill>
                <a:uFill>
                  <a:solidFill>
                    <a:srgbClr val="FFFFFF"/>
                  </a:solidFill>
                </a:uFill>
                <a:latin typeface="Calibri"/>
                <a:ea typeface="Arial"/>
              </a:rPr>
              <a:t>Dove la digitalizzazione farà aumentare o diminuire il numero di dipendenti?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Picture 2"/>
          <p:cNvPicPr/>
          <p:nvPr/>
        </p:nvPicPr>
        <p:blipFill>
          <a:blip r:embed="rId3"/>
          <a:stretch/>
        </p:blipFill>
        <p:spPr>
          <a:xfrm>
            <a:off x="7452360" y="627480"/>
            <a:ext cx="1497600" cy="1511640"/>
          </a:xfrm>
          <a:prstGeom prst="rect">
            <a:avLst/>
          </a:prstGeom>
          <a:ln>
            <a:noFill/>
          </a:ln>
        </p:spPr>
      </p:pic>
      <p:sp>
        <p:nvSpPr>
          <p:cNvPr id="568" name="CustomShape 2"/>
          <p:cNvSpPr/>
          <p:nvPr/>
        </p:nvSpPr>
        <p:spPr>
          <a:xfrm>
            <a:off x="424080" y="324720"/>
            <a:ext cx="6260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Il lavoro che cambia: le figure emergenti in Italia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69" name="Picture 2"/>
          <p:cNvPicPr/>
          <p:nvPr/>
        </p:nvPicPr>
        <p:blipFill>
          <a:blip r:embed="rId4"/>
          <a:stretch/>
        </p:blipFill>
        <p:spPr>
          <a:xfrm>
            <a:off x="206280" y="731160"/>
            <a:ext cx="7245720" cy="428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CustomShape 1"/>
          <p:cNvSpPr/>
          <p:nvPr/>
        </p:nvSpPr>
        <p:spPr>
          <a:xfrm>
            <a:off x="414360" y="324720"/>
            <a:ext cx="49086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3585B7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Un nuovo modo di concepire il lavoro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9" name="CustomShape 2"/>
          <p:cNvSpPr/>
          <p:nvPr/>
        </p:nvSpPr>
        <p:spPr>
          <a:xfrm>
            <a:off x="467640" y="1059480"/>
            <a:ext cx="4032000" cy="3827880"/>
          </a:xfrm>
          <a:prstGeom prst="roundRect">
            <a:avLst>
              <a:gd name="adj" fmla="val 7047"/>
            </a:avLst>
          </a:prstGeom>
          <a:gradFill>
            <a:gsLst>
              <a:gs pos="0">
                <a:schemeClr val="bg1">
                  <a:alpha val="33000"/>
                </a:schemeClr>
              </a:gs>
              <a:gs pos="100000">
                <a:schemeClr val="bg1"/>
              </a:gs>
            </a:gsLst>
            <a:lin ang="5400000"/>
          </a:gradFill>
          <a:ln w="1584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0" name="CustomShape 3"/>
          <p:cNvSpPr/>
          <p:nvPr/>
        </p:nvSpPr>
        <p:spPr>
          <a:xfrm>
            <a:off x="4716000" y="1059480"/>
            <a:ext cx="4032000" cy="3827880"/>
          </a:xfrm>
          <a:prstGeom prst="roundRect">
            <a:avLst>
              <a:gd name="adj" fmla="val 7047"/>
            </a:avLst>
          </a:prstGeom>
          <a:gradFill>
            <a:gsLst>
              <a:gs pos="0">
                <a:schemeClr val="bg1">
                  <a:alpha val="34000"/>
                </a:schemeClr>
              </a:gs>
              <a:gs pos="100000">
                <a:schemeClr val="bg1"/>
              </a:gs>
            </a:gsLst>
            <a:lin ang="5400000"/>
          </a:gradFill>
          <a:ln w="15840">
            <a:solidFill>
              <a:schemeClr val="tx1">
                <a:lumMod val="50000"/>
                <a:lumOff val="50000"/>
              </a:schemeClr>
            </a:solidFill>
            <a:custDash>
              <a:ds d="100000" sp="100000"/>
            </a:custDash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11" name="CustomShape 4"/>
          <p:cNvSpPr/>
          <p:nvPr/>
        </p:nvSpPr>
        <p:spPr>
          <a:xfrm>
            <a:off x="649440" y="1179000"/>
            <a:ext cx="130140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AB404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PASSATO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2" name="CustomShape 5"/>
          <p:cNvSpPr/>
          <p:nvPr/>
        </p:nvSpPr>
        <p:spPr>
          <a:xfrm>
            <a:off x="4865040" y="1190520"/>
            <a:ext cx="1246320" cy="456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24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FUTURO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3" name="CustomShape 6"/>
          <p:cNvSpPr/>
          <p:nvPr/>
        </p:nvSpPr>
        <p:spPr>
          <a:xfrm>
            <a:off x="611640" y="4042440"/>
            <a:ext cx="3744000" cy="851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it-IT" sz="1600" b="1" strike="noStrike" spc="-1">
                <a:solidFill>
                  <a:srgbClr val="AB404B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 lavoratori erano abituati a terminare  gli studi prima di iniziare a lavorare 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4" name="CustomShape 7"/>
          <p:cNvSpPr/>
          <p:nvPr/>
        </p:nvSpPr>
        <p:spPr>
          <a:xfrm>
            <a:off x="4860000" y="4042440"/>
            <a:ext cx="3744000" cy="608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101520">
              <a:lnSpc>
                <a:spcPct val="100000"/>
              </a:lnSpc>
            </a:pPr>
            <a:r>
              <a:rPr lang="it-IT" sz="1600" b="1" strike="noStrike" spc="-1">
                <a:solidFill>
                  <a:srgbClr val="1F497D"/>
                </a:solidFill>
                <a:uFill>
                  <a:solidFill>
                    <a:srgbClr val="FFFFFF"/>
                  </a:solidFill>
                </a:uFill>
                <a:latin typeface="Calibri Light"/>
              </a:rPr>
              <a:t>In futuro non si smetterà mai di studiare</a:t>
            </a: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5" name="CustomShape 8"/>
          <p:cNvSpPr/>
          <p:nvPr/>
        </p:nvSpPr>
        <p:spPr>
          <a:xfrm>
            <a:off x="4289400" y="2685600"/>
            <a:ext cx="745200" cy="575640"/>
          </a:xfrm>
          <a:prstGeom prst="rightArrow">
            <a:avLst>
              <a:gd name="adj1" fmla="val 50000"/>
              <a:gd name="adj2" fmla="val 48347"/>
            </a:avLst>
          </a:prstGeom>
          <a:pattFill prst="dkVert">
            <a:fgClr>
              <a:srgbClr val="808080"/>
            </a:fgClr>
            <a:bgClr>
              <a:srgbClr val="FFFFFF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16" name="Immagine 9"/>
          <p:cNvPicPr/>
          <p:nvPr/>
        </p:nvPicPr>
        <p:blipFill>
          <a:blip r:embed="rId3"/>
          <a:stretch/>
        </p:blipFill>
        <p:spPr>
          <a:xfrm>
            <a:off x="4672440" y="1716120"/>
            <a:ext cx="4052520" cy="2325960"/>
          </a:xfrm>
          <a:prstGeom prst="rect">
            <a:avLst/>
          </a:prstGeom>
          <a:ln>
            <a:noFill/>
          </a:ln>
        </p:spPr>
      </p:pic>
      <p:pic>
        <p:nvPicPr>
          <p:cNvPr id="617" name="Immagine 10"/>
          <p:cNvPicPr/>
          <p:nvPr/>
        </p:nvPicPr>
        <p:blipFill>
          <a:blip r:embed="rId4"/>
          <a:stretch/>
        </p:blipFill>
        <p:spPr>
          <a:xfrm>
            <a:off x="217440" y="1723680"/>
            <a:ext cx="4138200" cy="23752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</TotalTime>
  <Words>1074</Words>
  <Application>Microsoft Office PowerPoint</Application>
  <PresentationFormat>Presentazione su schermo (16:9)</PresentationFormat>
  <Paragraphs>113</Paragraphs>
  <Slides>19</Slides>
  <Notes>10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13</vt:i4>
      </vt:variant>
      <vt:variant>
        <vt:lpstr>Tema</vt:lpstr>
      </vt:variant>
      <vt:variant>
        <vt:i4>5</vt:i4>
      </vt:variant>
      <vt:variant>
        <vt:lpstr>Titoli diapositive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DejaVu Sans</vt:lpstr>
      <vt:lpstr>Helvetica Neue</vt:lpstr>
      <vt:lpstr>HelveticaNeueLT Std</vt:lpstr>
      <vt:lpstr>HelveticaNeueLT Std Lt</vt:lpstr>
      <vt:lpstr>HelveticaNeueLTStd-Roman</vt:lpstr>
      <vt:lpstr>Impact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Presentazione standard di PowerPoint</vt:lpstr>
      <vt:lpstr>ManpowerGroup Overview</vt:lpstr>
      <vt:lpstr>Global Workforce Solutions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Video di presentazione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SEVESO GIULIA</dc:creator>
  <cp:lastModifiedBy>Lagana', Maurizio Salvatore</cp:lastModifiedBy>
  <cp:revision>36</cp:revision>
  <dcterms:created xsi:type="dcterms:W3CDTF">2017-11-09T15:16:29Z</dcterms:created>
  <dcterms:modified xsi:type="dcterms:W3CDTF">2019-02-27T13:57:53Z</dcterms:modified>
  <dc:language>it-IT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1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36</vt:i4>
  </property>
  <property fmtid="{D5CDD505-2E9C-101B-9397-08002B2CF9AE}" pid="8" name="PresentationFormat">
    <vt:lpwstr>Presentazione su schermo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51</vt:i4>
  </property>
</Properties>
</file>